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6" r:id="rId2"/>
    <p:sldId id="292" r:id="rId3"/>
    <p:sldId id="349" r:id="rId4"/>
    <p:sldId id="293" r:id="rId5"/>
    <p:sldId id="351" r:id="rId6"/>
    <p:sldId id="354" r:id="rId7"/>
    <p:sldId id="324" r:id="rId8"/>
    <p:sldId id="325" r:id="rId9"/>
    <p:sldId id="355" r:id="rId10"/>
    <p:sldId id="352" r:id="rId11"/>
    <p:sldId id="328" r:id="rId12"/>
    <p:sldId id="329" r:id="rId13"/>
    <p:sldId id="330" r:id="rId14"/>
    <p:sldId id="331" r:id="rId15"/>
    <p:sldId id="332" r:id="rId16"/>
    <p:sldId id="333" r:id="rId17"/>
    <p:sldId id="334" r:id="rId18"/>
    <p:sldId id="335" r:id="rId19"/>
    <p:sldId id="336" r:id="rId20"/>
    <p:sldId id="337" r:id="rId21"/>
    <p:sldId id="338" r:id="rId22"/>
    <p:sldId id="339" r:id="rId23"/>
    <p:sldId id="345" r:id="rId24"/>
    <p:sldId id="346" r:id="rId25"/>
    <p:sldId id="347" r:id="rId26"/>
    <p:sldId id="348" r:id="rId27"/>
    <p:sldId id="340" r:id="rId28"/>
    <p:sldId id="341" r:id="rId29"/>
    <p:sldId id="342" r:id="rId30"/>
    <p:sldId id="343" r:id="rId31"/>
    <p:sldId id="344" r:id="rId32"/>
    <p:sldId id="353" r:id="rId33"/>
    <p:sldId id="326" r:id="rId34"/>
    <p:sldId id="298" r:id="rId35"/>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7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63"/>
    <p:restoredTop sz="94650"/>
  </p:normalViewPr>
  <p:slideViewPr>
    <p:cSldViewPr>
      <p:cViewPr varScale="1">
        <p:scale>
          <a:sx n="160" d="100"/>
          <a:sy n="160" d="100"/>
        </p:scale>
        <p:origin x="272" y="176"/>
      </p:cViewPr>
      <p:guideLst>
        <p:guide orient="horz" pos="1570"/>
        <p:guide pos="2880"/>
      </p:guideLst>
    </p:cSldViewPr>
  </p:slideViewPr>
  <p:notesTextViewPr>
    <p:cViewPr>
      <p:scale>
        <a:sx n="1" d="1"/>
        <a:sy n="1" d="1"/>
      </p:scale>
      <p:origin x="0" y="0"/>
    </p:cViewPr>
  </p:notesTextViewPr>
  <p:sorterViewPr>
    <p:cViewPr>
      <p:scale>
        <a:sx n="100" d="100"/>
        <a:sy n="100" d="100"/>
      </p:scale>
      <p:origin x="0" y="3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png>
</file>

<file path=ppt/media/image20.tiff>
</file>

<file path=ppt/media/image21.tiff>
</file>

<file path=ppt/media/image3.tiff>
</file>

<file path=ppt/media/image4.tiff>
</file>

<file path=ppt/media/image5.tiff>
</file>

<file path=ppt/media/image6.tiff>
</file>

<file path=ppt/media/image7.tiff>
</file>

<file path=ppt/media/image8.tiff>
</file>

<file path=ppt/media/image9.tif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2019/7/18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915644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3590649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lumMod val="95000"/>
          </a:schemeClr>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035C5D1-AD16-4B01-871F-DE047A6CFB67}" type="datetimeFigureOut">
              <a:rPr lang="zh-CN" altLang="en-US" smtClean="0"/>
              <a:t>2019/7/18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BCDE635-3FC4-4B83-A3D1-632FFA341E9A}"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8035C5D1-AD16-4B01-871F-DE047A6CFB67}" type="datetimeFigureOut">
              <a:rPr lang="zh-CN" altLang="en-US" smtClean="0"/>
              <a:t>2019/7/18</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8BCDE635-3FC4-4B83-A3D1-632FFA341E9A}"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tiff"/><Relationship Id="rId7" Type="http://schemas.openxmlformats.org/officeDocument/2006/relationships/image" Target="../media/image9.tiff"/><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6"/>
          <p:cNvSpPr>
            <a:spLocks noEditPoints="1"/>
          </p:cNvSpPr>
          <p:nvPr/>
        </p:nvSpPr>
        <p:spPr bwMode="auto">
          <a:xfrm>
            <a:off x="4343400" y="1158093"/>
            <a:ext cx="457200" cy="593986"/>
          </a:xfrm>
          <a:custGeom>
            <a:avLst/>
            <a:gdLst>
              <a:gd name="T0" fmla="*/ 891 w 1347"/>
              <a:gd name="T1" fmla="*/ 639 h 1750"/>
              <a:gd name="T2" fmla="*/ 673 w 1347"/>
              <a:gd name="T3" fmla="*/ 728 h 1750"/>
              <a:gd name="T4" fmla="*/ 555 w 1347"/>
              <a:gd name="T5" fmla="*/ 706 h 1750"/>
              <a:gd name="T6" fmla="*/ 456 w 1347"/>
              <a:gd name="T7" fmla="*/ 639 h 1750"/>
              <a:gd name="T8" fmla="*/ 398 w 1347"/>
              <a:gd name="T9" fmla="*/ 639 h 1750"/>
              <a:gd name="T10" fmla="*/ 397 w 1347"/>
              <a:gd name="T11" fmla="*/ 696 h 1750"/>
              <a:gd name="T12" fmla="*/ 525 w 1347"/>
              <a:gd name="T13" fmla="*/ 781 h 1750"/>
              <a:gd name="T14" fmla="*/ 673 w 1347"/>
              <a:gd name="T15" fmla="*/ 810 h 1750"/>
              <a:gd name="T16" fmla="*/ 949 w 1347"/>
              <a:gd name="T17" fmla="*/ 696 h 1750"/>
              <a:gd name="T18" fmla="*/ 949 w 1347"/>
              <a:gd name="T19" fmla="*/ 639 h 1750"/>
              <a:gd name="T20" fmla="*/ 891 w 1347"/>
              <a:gd name="T21" fmla="*/ 639 h 1750"/>
              <a:gd name="T22" fmla="*/ 987 w 1347"/>
              <a:gd name="T23" fmla="*/ 1525 h 1750"/>
              <a:gd name="T24" fmla="*/ 987 w 1347"/>
              <a:gd name="T25" fmla="*/ 1525 h 1750"/>
              <a:gd name="T26" fmla="*/ 360 w 1347"/>
              <a:gd name="T27" fmla="*/ 1525 h 1750"/>
              <a:gd name="T28" fmla="*/ 318 w 1347"/>
              <a:gd name="T29" fmla="*/ 1566 h 1750"/>
              <a:gd name="T30" fmla="*/ 360 w 1347"/>
              <a:gd name="T31" fmla="*/ 1607 h 1750"/>
              <a:gd name="T32" fmla="*/ 987 w 1347"/>
              <a:gd name="T33" fmla="*/ 1607 h 1750"/>
              <a:gd name="T34" fmla="*/ 1027 w 1347"/>
              <a:gd name="T35" fmla="*/ 1566 h 1750"/>
              <a:gd name="T36" fmla="*/ 987 w 1347"/>
              <a:gd name="T37" fmla="*/ 1525 h 1750"/>
              <a:gd name="T38" fmla="*/ 1347 w 1347"/>
              <a:gd name="T39" fmla="*/ 674 h 1750"/>
              <a:gd name="T40" fmla="*/ 1347 w 1347"/>
              <a:gd name="T41" fmla="*/ 674 h 1750"/>
              <a:gd name="T42" fmla="*/ 1149 w 1347"/>
              <a:gd name="T43" fmla="*/ 198 h 1750"/>
              <a:gd name="T44" fmla="*/ 673 w 1347"/>
              <a:gd name="T45" fmla="*/ 0 h 1750"/>
              <a:gd name="T46" fmla="*/ 197 w 1347"/>
              <a:gd name="T47" fmla="*/ 198 h 1750"/>
              <a:gd name="T48" fmla="*/ 0 w 1347"/>
              <a:gd name="T49" fmla="*/ 674 h 1750"/>
              <a:gd name="T50" fmla="*/ 86 w 1347"/>
              <a:gd name="T51" fmla="*/ 1005 h 1750"/>
              <a:gd name="T52" fmla="*/ 292 w 1347"/>
              <a:gd name="T53" fmla="*/ 1229 h 1750"/>
              <a:gd name="T54" fmla="*/ 292 w 1347"/>
              <a:gd name="T55" fmla="*/ 1418 h 1750"/>
              <a:gd name="T56" fmla="*/ 360 w 1347"/>
              <a:gd name="T57" fmla="*/ 1487 h 1750"/>
              <a:gd name="T58" fmla="*/ 987 w 1347"/>
              <a:gd name="T59" fmla="*/ 1487 h 1750"/>
              <a:gd name="T60" fmla="*/ 1055 w 1347"/>
              <a:gd name="T61" fmla="*/ 1418 h 1750"/>
              <a:gd name="T62" fmla="*/ 1055 w 1347"/>
              <a:gd name="T63" fmla="*/ 1229 h 1750"/>
              <a:gd name="T64" fmla="*/ 1260 w 1347"/>
              <a:gd name="T65" fmla="*/ 1005 h 1750"/>
              <a:gd name="T66" fmla="*/ 1347 w 1347"/>
              <a:gd name="T67" fmla="*/ 674 h 1750"/>
              <a:gd name="T68" fmla="*/ 1142 w 1347"/>
              <a:gd name="T69" fmla="*/ 938 h 1750"/>
              <a:gd name="T70" fmla="*/ 1142 w 1347"/>
              <a:gd name="T71" fmla="*/ 938 h 1750"/>
              <a:gd name="T72" fmla="*/ 1141 w 1347"/>
              <a:gd name="T73" fmla="*/ 938 h 1750"/>
              <a:gd name="T74" fmla="*/ 951 w 1347"/>
              <a:gd name="T75" fmla="*/ 1135 h 1750"/>
              <a:gd name="T76" fmla="*/ 919 w 1347"/>
              <a:gd name="T77" fmla="*/ 1193 h 1750"/>
              <a:gd name="T78" fmla="*/ 918 w 1347"/>
              <a:gd name="T79" fmla="*/ 1193 h 1750"/>
              <a:gd name="T80" fmla="*/ 918 w 1347"/>
              <a:gd name="T81" fmla="*/ 1350 h 1750"/>
              <a:gd name="T82" fmla="*/ 429 w 1347"/>
              <a:gd name="T83" fmla="*/ 1350 h 1750"/>
              <a:gd name="T84" fmla="*/ 429 w 1347"/>
              <a:gd name="T85" fmla="*/ 1193 h 1750"/>
              <a:gd name="T86" fmla="*/ 389 w 1347"/>
              <a:gd name="T87" fmla="*/ 1132 h 1750"/>
              <a:gd name="T88" fmla="*/ 205 w 1347"/>
              <a:gd name="T89" fmla="*/ 938 h 1750"/>
              <a:gd name="T90" fmla="*/ 136 w 1347"/>
              <a:gd name="T91" fmla="*/ 674 h 1750"/>
              <a:gd name="T92" fmla="*/ 294 w 1347"/>
              <a:gd name="T93" fmla="*/ 295 h 1750"/>
              <a:gd name="T94" fmla="*/ 673 w 1347"/>
              <a:gd name="T95" fmla="*/ 137 h 1750"/>
              <a:gd name="T96" fmla="*/ 1053 w 1347"/>
              <a:gd name="T97" fmla="*/ 295 h 1750"/>
              <a:gd name="T98" fmla="*/ 1210 w 1347"/>
              <a:gd name="T99" fmla="*/ 674 h 1750"/>
              <a:gd name="T100" fmla="*/ 1142 w 1347"/>
              <a:gd name="T101" fmla="*/ 938 h 1750"/>
              <a:gd name="T102" fmla="*/ 855 w 1347"/>
              <a:gd name="T103" fmla="*/ 1668 h 1750"/>
              <a:gd name="T104" fmla="*/ 855 w 1347"/>
              <a:gd name="T105" fmla="*/ 1668 h 1750"/>
              <a:gd name="T106" fmla="*/ 492 w 1347"/>
              <a:gd name="T107" fmla="*/ 1668 h 1750"/>
              <a:gd name="T108" fmla="*/ 450 w 1347"/>
              <a:gd name="T109" fmla="*/ 1709 h 1750"/>
              <a:gd name="T110" fmla="*/ 492 w 1347"/>
              <a:gd name="T111" fmla="*/ 1750 h 1750"/>
              <a:gd name="T112" fmla="*/ 855 w 1347"/>
              <a:gd name="T113" fmla="*/ 1750 h 1750"/>
              <a:gd name="T114" fmla="*/ 896 w 1347"/>
              <a:gd name="T115" fmla="*/ 1709 h 1750"/>
              <a:gd name="T116" fmla="*/ 855 w 1347"/>
              <a:gd name="T117" fmla="*/ 1668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47" h="1750">
                <a:moveTo>
                  <a:pt x="891" y="639"/>
                </a:moveTo>
                <a:cubicBezTo>
                  <a:pt x="836" y="694"/>
                  <a:pt x="758" y="728"/>
                  <a:pt x="673" y="728"/>
                </a:cubicBezTo>
                <a:cubicBezTo>
                  <a:pt x="631" y="728"/>
                  <a:pt x="591" y="720"/>
                  <a:pt x="555" y="706"/>
                </a:cubicBezTo>
                <a:cubicBezTo>
                  <a:pt x="517" y="691"/>
                  <a:pt x="484" y="667"/>
                  <a:pt x="456" y="639"/>
                </a:cubicBezTo>
                <a:cubicBezTo>
                  <a:pt x="440" y="623"/>
                  <a:pt x="413" y="623"/>
                  <a:pt x="398" y="639"/>
                </a:cubicBezTo>
                <a:cubicBezTo>
                  <a:pt x="382" y="655"/>
                  <a:pt x="382" y="681"/>
                  <a:pt x="397" y="696"/>
                </a:cubicBezTo>
                <a:cubicBezTo>
                  <a:pt x="433" y="732"/>
                  <a:pt x="477" y="761"/>
                  <a:pt x="525" y="781"/>
                </a:cubicBezTo>
                <a:cubicBezTo>
                  <a:pt x="570" y="800"/>
                  <a:pt x="621" y="810"/>
                  <a:pt x="673" y="810"/>
                </a:cubicBezTo>
                <a:cubicBezTo>
                  <a:pt x="781" y="810"/>
                  <a:pt x="878" y="767"/>
                  <a:pt x="949" y="696"/>
                </a:cubicBezTo>
                <a:cubicBezTo>
                  <a:pt x="965" y="681"/>
                  <a:pt x="965" y="655"/>
                  <a:pt x="949" y="639"/>
                </a:cubicBezTo>
                <a:cubicBezTo>
                  <a:pt x="933" y="623"/>
                  <a:pt x="907" y="623"/>
                  <a:pt x="891" y="639"/>
                </a:cubicBezTo>
                <a:close/>
                <a:moveTo>
                  <a:pt x="987" y="1525"/>
                </a:moveTo>
                <a:cubicBezTo>
                  <a:pt x="987" y="1525"/>
                  <a:pt x="987" y="1525"/>
                  <a:pt x="987" y="1525"/>
                </a:cubicBezTo>
                <a:cubicBezTo>
                  <a:pt x="360" y="1525"/>
                  <a:pt x="360" y="1525"/>
                  <a:pt x="360" y="1525"/>
                </a:cubicBezTo>
                <a:cubicBezTo>
                  <a:pt x="337" y="1525"/>
                  <a:pt x="318" y="1544"/>
                  <a:pt x="318" y="1566"/>
                </a:cubicBezTo>
                <a:cubicBezTo>
                  <a:pt x="318" y="1589"/>
                  <a:pt x="337" y="1607"/>
                  <a:pt x="360" y="1607"/>
                </a:cubicBezTo>
                <a:cubicBezTo>
                  <a:pt x="987" y="1607"/>
                  <a:pt x="987" y="1607"/>
                  <a:pt x="987" y="1607"/>
                </a:cubicBezTo>
                <a:cubicBezTo>
                  <a:pt x="1009" y="1607"/>
                  <a:pt x="1027" y="1589"/>
                  <a:pt x="1027" y="1566"/>
                </a:cubicBezTo>
                <a:cubicBezTo>
                  <a:pt x="1027" y="1544"/>
                  <a:pt x="1009" y="1525"/>
                  <a:pt x="987" y="1525"/>
                </a:cubicBezTo>
                <a:close/>
                <a:moveTo>
                  <a:pt x="1347" y="674"/>
                </a:moveTo>
                <a:cubicBezTo>
                  <a:pt x="1347" y="674"/>
                  <a:pt x="1347" y="674"/>
                  <a:pt x="1347" y="674"/>
                </a:cubicBezTo>
                <a:cubicBezTo>
                  <a:pt x="1347" y="488"/>
                  <a:pt x="1272" y="320"/>
                  <a:pt x="1149" y="198"/>
                </a:cubicBezTo>
                <a:cubicBezTo>
                  <a:pt x="1027" y="76"/>
                  <a:pt x="859" y="0"/>
                  <a:pt x="673" y="0"/>
                </a:cubicBezTo>
                <a:cubicBezTo>
                  <a:pt x="488" y="0"/>
                  <a:pt x="318" y="76"/>
                  <a:pt x="197" y="198"/>
                </a:cubicBezTo>
                <a:cubicBezTo>
                  <a:pt x="75" y="320"/>
                  <a:pt x="0" y="488"/>
                  <a:pt x="0" y="674"/>
                </a:cubicBezTo>
                <a:cubicBezTo>
                  <a:pt x="0" y="794"/>
                  <a:pt x="31" y="907"/>
                  <a:pt x="86" y="1005"/>
                </a:cubicBezTo>
                <a:cubicBezTo>
                  <a:pt x="138" y="1094"/>
                  <a:pt x="207" y="1171"/>
                  <a:pt x="292" y="1229"/>
                </a:cubicBezTo>
                <a:cubicBezTo>
                  <a:pt x="292" y="1418"/>
                  <a:pt x="292" y="1418"/>
                  <a:pt x="292" y="1418"/>
                </a:cubicBezTo>
                <a:cubicBezTo>
                  <a:pt x="292" y="1456"/>
                  <a:pt x="322" y="1487"/>
                  <a:pt x="360" y="1487"/>
                </a:cubicBezTo>
                <a:cubicBezTo>
                  <a:pt x="987" y="1487"/>
                  <a:pt x="987" y="1487"/>
                  <a:pt x="987" y="1487"/>
                </a:cubicBezTo>
                <a:cubicBezTo>
                  <a:pt x="1025" y="1487"/>
                  <a:pt x="1055" y="1456"/>
                  <a:pt x="1055" y="1418"/>
                </a:cubicBezTo>
                <a:cubicBezTo>
                  <a:pt x="1055" y="1229"/>
                  <a:pt x="1055" y="1229"/>
                  <a:pt x="1055" y="1229"/>
                </a:cubicBezTo>
                <a:cubicBezTo>
                  <a:pt x="1140" y="1171"/>
                  <a:pt x="1210" y="1094"/>
                  <a:pt x="1260" y="1005"/>
                </a:cubicBezTo>
                <a:cubicBezTo>
                  <a:pt x="1316" y="906"/>
                  <a:pt x="1347" y="794"/>
                  <a:pt x="1347" y="674"/>
                </a:cubicBezTo>
                <a:close/>
                <a:moveTo>
                  <a:pt x="1142" y="938"/>
                </a:moveTo>
                <a:cubicBezTo>
                  <a:pt x="1142" y="938"/>
                  <a:pt x="1142" y="938"/>
                  <a:pt x="1142" y="938"/>
                </a:cubicBezTo>
                <a:cubicBezTo>
                  <a:pt x="1141" y="938"/>
                  <a:pt x="1141" y="938"/>
                  <a:pt x="1141" y="938"/>
                </a:cubicBezTo>
                <a:cubicBezTo>
                  <a:pt x="1096" y="1019"/>
                  <a:pt x="1030" y="1087"/>
                  <a:pt x="951" y="1135"/>
                </a:cubicBezTo>
                <a:cubicBezTo>
                  <a:pt x="931" y="1147"/>
                  <a:pt x="919" y="1170"/>
                  <a:pt x="919" y="1193"/>
                </a:cubicBezTo>
                <a:cubicBezTo>
                  <a:pt x="918" y="1193"/>
                  <a:pt x="918" y="1193"/>
                  <a:pt x="918" y="1193"/>
                </a:cubicBezTo>
                <a:cubicBezTo>
                  <a:pt x="918" y="1350"/>
                  <a:pt x="918" y="1350"/>
                  <a:pt x="918" y="1350"/>
                </a:cubicBezTo>
                <a:cubicBezTo>
                  <a:pt x="429" y="1350"/>
                  <a:pt x="429" y="1350"/>
                  <a:pt x="429" y="1350"/>
                </a:cubicBezTo>
                <a:cubicBezTo>
                  <a:pt x="429" y="1193"/>
                  <a:pt x="429" y="1193"/>
                  <a:pt x="429" y="1193"/>
                </a:cubicBezTo>
                <a:cubicBezTo>
                  <a:pt x="429" y="1165"/>
                  <a:pt x="413" y="1142"/>
                  <a:pt x="389" y="1132"/>
                </a:cubicBezTo>
                <a:cubicBezTo>
                  <a:pt x="313" y="1083"/>
                  <a:pt x="249" y="1017"/>
                  <a:pt x="205" y="938"/>
                </a:cubicBezTo>
                <a:cubicBezTo>
                  <a:pt x="161" y="860"/>
                  <a:pt x="136" y="770"/>
                  <a:pt x="136" y="674"/>
                </a:cubicBezTo>
                <a:cubicBezTo>
                  <a:pt x="136" y="527"/>
                  <a:pt x="197" y="392"/>
                  <a:pt x="294" y="295"/>
                </a:cubicBezTo>
                <a:cubicBezTo>
                  <a:pt x="390" y="197"/>
                  <a:pt x="526" y="137"/>
                  <a:pt x="673" y="137"/>
                </a:cubicBezTo>
                <a:cubicBezTo>
                  <a:pt x="821" y="137"/>
                  <a:pt x="956" y="197"/>
                  <a:pt x="1053" y="295"/>
                </a:cubicBezTo>
                <a:cubicBezTo>
                  <a:pt x="1150" y="392"/>
                  <a:pt x="1210" y="527"/>
                  <a:pt x="1210" y="674"/>
                </a:cubicBezTo>
                <a:cubicBezTo>
                  <a:pt x="1210" y="771"/>
                  <a:pt x="1186" y="861"/>
                  <a:pt x="1142" y="938"/>
                </a:cubicBezTo>
                <a:close/>
                <a:moveTo>
                  <a:pt x="855" y="1668"/>
                </a:moveTo>
                <a:cubicBezTo>
                  <a:pt x="855" y="1668"/>
                  <a:pt x="855" y="1668"/>
                  <a:pt x="855" y="1668"/>
                </a:cubicBezTo>
                <a:cubicBezTo>
                  <a:pt x="492" y="1668"/>
                  <a:pt x="492" y="1668"/>
                  <a:pt x="492" y="1668"/>
                </a:cubicBezTo>
                <a:cubicBezTo>
                  <a:pt x="469" y="1668"/>
                  <a:pt x="450" y="1686"/>
                  <a:pt x="450" y="1709"/>
                </a:cubicBezTo>
                <a:cubicBezTo>
                  <a:pt x="450" y="1731"/>
                  <a:pt x="469" y="1750"/>
                  <a:pt x="492" y="1750"/>
                </a:cubicBezTo>
                <a:cubicBezTo>
                  <a:pt x="855" y="1750"/>
                  <a:pt x="855" y="1750"/>
                  <a:pt x="855" y="1750"/>
                </a:cubicBezTo>
                <a:cubicBezTo>
                  <a:pt x="877" y="1750"/>
                  <a:pt x="896" y="1731"/>
                  <a:pt x="896" y="1709"/>
                </a:cubicBezTo>
                <a:cubicBezTo>
                  <a:pt x="896" y="1686"/>
                  <a:pt x="877" y="1668"/>
                  <a:pt x="855" y="1668"/>
                </a:cubicBezTo>
                <a:close/>
              </a:path>
            </a:pathLst>
          </a:custGeom>
          <a:solidFill>
            <a:schemeClr val="bg1">
              <a:lumMod val="50000"/>
            </a:schemeClr>
          </a:solidFill>
          <a:ln>
            <a:noFill/>
          </a:ln>
        </p:spPr>
        <p:txBody>
          <a:bodyPr vert="horz" wrap="square" lIns="91440" tIns="45720" rIns="91440" bIns="45720" numCol="1" anchor="t" anchorCtr="0" compatLnSpc="1"/>
          <a:lstStyle/>
          <a:p>
            <a:endParaRPr lang="zh-CN" altLang="en-US"/>
          </a:p>
        </p:txBody>
      </p:sp>
      <p:sp>
        <p:nvSpPr>
          <p:cNvPr id="22" name="TextBox 21"/>
          <p:cNvSpPr txBox="1"/>
          <p:nvPr/>
        </p:nvSpPr>
        <p:spPr>
          <a:xfrm>
            <a:off x="3322294" y="2001970"/>
            <a:ext cx="2520280" cy="1323439"/>
          </a:xfrm>
          <a:prstGeom prst="rect">
            <a:avLst/>
          </a:prstGeom>
          <a:noFill/>
        </p:spPr>
        <p:txBody>
          <a:bodyPr wrap="square" rtlCol="0">
            <a:spAutoFit/>
          </a:bodyPr>
          <a:lstStyle/>
          <a:p>
            <a:pPr algn="dist"/>
            <a:r>
              <a:rPr lang="en-US" altLang="zh-CN" sz="4000" dirty="0">
                <a:solidFill>
                  <a:schemeClr val="tx1">
                    <a:lumMod val="65000"/>
                    <a:lumOff val="35000"/>
                  </a:schemeClr>
                </a:solidFill>
                <a:latin typeface="微软雅黑" panose="020B0503020204020204" pitchFamily="34" charset="-122"/>
                <a:ea typeface="微软雅黑" panose="020B0503020204020204" pitchFamily="34" charset="-122"/>
              </a:rPr>
              <a:t>Group 4</a:t>
            </a:r>
          </a:p>
          <a:p>
            <a:pPr algn="dist"/>
            <a:endParaRPr lang="zh-CN" altLang="en-US" sz="4000" dirty="0">
              <a:ln w="6350">
                <a:noFill/>
              </a:ln>
              <a:solidFill>
                <a:schemeClr val="bg1">
                  <a:lumMod val="50000"/>
                </a:schemeClr>
              </a:solidFill>
              <a:latin typeface="微软雅黑" panose="020B0503020204020204" pitchFamily="34" charset="-122"/>
              <a:ea typeface="微软雅黑" panose="020B0503020204020204" pitchFamily="34" charset="-122"/>
            </a:endParaRPr>
          </a:p>
        </p:txBody>
      </p:sp>
      <p:sp>
        <p:nvSpPr>
          <p:cNvPr id="23" name="圆角矩形 22"/>
          <p:cNvSpPr/>
          <p:nvPr/>
        </p:nvSpPr>
        <p:spPr>
          <a:xfrm>
            <a:off x="2286000" y="3154680"/>
            <a:ext cx="4867275" cy="521969"/>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buFont typeface="Arial" panose="020B0604020202020204" pitchFamily="34" charset="0"/>
              <a:buNone/>
            </a:pPr>
            <a:r>
              <a:rPr lang="en-US" altLang="zh-CN" sz="1400" dirty="0">
                <a:solidFill>
                  <a:schemeClr val="bg1">
                    <a:lumMod val="50000"/>
                  </a:schemeClr>
                </a:solidFill>
              </a:rPr>
              <a:t>Machine learning,Robots and Sensor Networks Summer School</a:t>
            </a:r>
          </a:p>
          <a:p>
            <a:pPr algn="ctr">
              <a:buFont typeface="Arial" panose="020B0604020202020204" pitchFamily="34" charset="0"/>
              <a:buNone/>
            </a:pPr>
            <a:r>
              <a:rPr lang="en-US" altLang="zh-CN" sz="1400" dirty="0">
                <a:solidFill>
                  <a:schemeClr val="bg1">
                    <a:lumMod val="50000"/>
                  </a:schemeClr>
                </a:solidFill>
              </a:rPr>
              <a:t>Group  projects  ideas</a:t>
            </a:r>
          </a:p>
        </p:txBody>
      </p:sp>
      <p:grpSp>
        <p:nvGrpSpPr>
          <p:cNvPr id="21" name="组合 20"/>
          <p:cNvGrpSpPr/>
          <p:nvPr/>
        </p:nvGrpSpPr>
        <p:grpSpPr>
          <a:xfrm>
            <a:off x="0" y="2946544"/>
            <a:ext cx="9144000" cy="54006"/>
            <a:chOff x="2190216" y="0"/>
            <a:chExt cx="7128792" cy="108012"/>
          </a:xfrm>
        </p:grpSpPr>
        <p:sp>
          <p:nvSpPr>
            <p:cNvPr id="4" name="矩形 3"/>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6942744" y="0"/>
              <a:ext cx="1188132" cy="1080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8130876" y="0"/>
              <a:ext cx="1188132" cy="1080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9"/>
          <p:cNvSpPr>
            <a:spLocks noChangeArrowheads="1"/>
          </p:cNvSpPr>
          <p:nvPr/>
        </p:nvSpPr>
        <p:spPr bwMode="auto">
          <a:xfrm>
            <a:off x="416159" y="278281"/>
            <a:ext cx="277805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400" dirty="0">
                <a:solidFill>
                  <a:schemeClr val="tx1">
                    <a:lumMod val="75000"/>
                    <a:lumOff val="25000"/>
                  </a:schemeClr>
                </a:solidFill>
              </a:rPr>
              <a:t>Sketch</a:t>
            </a:r>
            <a:r>
              <a:rPr lang="zh-CN" altLang="en-US" sz="2400" dirty="0">
                <a:solidFill>
                  <a:schemeClr val="tx1">
                    <a:lumMod val="75000"/>
                    <a:lumOff val="25000"/>
                  </a:schemeClr>
                </a:solidFill>
              </a:rPr>
              <a:t> </a:t>
            </a:r>
            <a:r>
              <a:rPr lang="en-US" altLang="zh-CN" sz="2400" dirty="0">
                <a:solidFill>
                  <a:schemeClr val="tx1">
                    <a:lumMod val="75000"/>
                    <a:lumOff val="25000"/>
                  </a:schemeClr>
                </a:solidFill>
              </a:rPr>
              <a:t>map</a:t>
            </a:r>
          </a:p>
        </p:txBody>
      </p:sp>
      <p:grpSp>
        <p:nvGrpSpPr>
          <p:cNvPr id="18" name="组合 17"/>
          <p:cNvGrpSpPr/>
          <p:nvPr/>
        </p:nvGrpSpPr>
        <p:grpSpPr>
          <a:xfrm>
            <a:off x="415925" y="699770"/>
            <a:ext cx="124015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a:extLst>
              <a:ext uri="{FF2B5EF4-FFF2-40B4-BE49-F238E27FC236}">
                <a16:creationId xmlns:a16="http://schemas.microsoft.com/office/drawing/2014/main" id="{9E2374F4-DC65-914B-8CDF-BC1C77E5FB1B}"/>
              </a:ext>
            </a:extLst>
          </p:cNvPr>
          <p:cNvPicPr>
            <a:picLocks noChangeAspect="1"/>
          </p:cNvPicPr>
          <p:nvPr/>
        </p:nvPicPr>
        <p:blipFill>
          <a:blip r:embed="rId3"/>
          <a:stretch>
            <a:fillRect/>
          </a:stretch>
        </p:blipFill>
        <p:spPr>
          <a:xfrm>
            <a:off x="3534870" y="1701621"/>
            <a:ext cx="2363192" cy="2363192"/>
          </a:xfrm>
          <a:prstGeom prst="rect">
            <a:avLst/>
          </a:prstGeom>
        </p:spPr>
      </p:pic>
      <p:pic>
        <p:nvPicPr>
          <p:cNvPr id="5" name="图片 4">
            <a:extLst>
              <a:ext uri="{FF2B5EF4-FFF2-40B4-BE49-F238E27FC236}">
                <a16:creationId xmlns:a16="http://schemas.microsoft.com/office/drawing/2014/main" id="{DC1D01D1-33A0-AF4B-AE03-EB90F71F2141}"/>
              </a:ext>
            </a:extLst>
          </p:cNvPr>
          <p:cNvPicPr>
            <a:picLocks noChangeAspect="1"/>
          </p:cNvPicPr>
          <p:nvPr/>
        </p:nvPicPr>
        <p:blipFill>
          <a:blip r:embed="rId4"/>
          <a:stretch>
            <a:fillRect/>
          </a:stretch>
        </p:blipFill>
        <p:spPr>
          <a:xfrm>
            <a:off x="5963112" y="2650565"/>
            <a:ext cx="1344840" cy="953787"/>
          </a:xfrm>
          <a:prstGeom prst="rect">
            <a:avLst/>
          </a:prstGeom>
        </p:spPr>
      </p:pic>
      <p:pic>
        <p:nvPicPr>
          <p:cNvPr id="6" name="图片 5">
            <a:extLst>
              <a:ext uri="{FF2B5EF4-FFF2-40B4-BE49-F238E27FC236}">
                <a16:creationId xmlns:a16="http://schemas.microsoft.com/office/drawing/2014/main" id="{3FA9BFCA-5619-194D-BF15-AC3C64913668}"/>
              </a:ext>
            </a:extLst>
          </p:cNvPr>
          <p:cNvPicPr>
            <a:picLocks noChangeAspect="1"/>
          </p:cNvPicPr>
          <p:nvPr/>
        </p:nvPicPr>
        <p:blipFill>
          <a:blip r:embed="rId5"/>
          <a:stretch>
            <a:fillRect/>
          </a:stretch>
        </p:blipFill>
        <p:spPr>
          <a:xfrm>
            <a:off x="6689002" y="2599560"/>
            <a:ext cx="1483397" cy="1483397"/>
          </a:xfrm>
          <a:prstGeom prst="rect">
            <a:avLst/>
          </a:prstGeom>
        </p:spPr>
      </p:pic>
      <p:pic>
        <p:nvPicPr>
          <p:cNvPr id="7" name="图片 6">
            <a:extLst>
              <a:ext uri="{FF2B5EF4-FFF2-40B4-BE49-F238E27FC236}">
                <a16:creationId xmlns:a16="http://schemas.microsoft.com/office/drawing/2014/main" id="{B3214965-247F-1542-B75E-7F8906D2B4F6}"/>
              </a:ext>
            </a:extLst>
          </p:cNvPr>
          <p:cNvPicPr>
            <a:picLocks noChangeAspect="1"/>
          </p:cNvPicPr>
          <p:nvPr/>
        </p:nvPicPr>
        <p:blipFill>
          <a:blip r:embed="rId6"/>
          <a:stretch>
            <a:fillRect/>
          </a:stretch>
        </p:blipFill>
        <p:spPr>
          <a:xfrm>
            <a:off x="5681576" y="2709175"/>
            <a:ext cx="1892825" cy="1892825"/>
          </a:xfrm>
          <a:prstGeom prst="rect">
            <a:avLst/>
          </a:prstGeom>
        </p:spPr>
      </p:pic>
      <p:sp>
        <p:nvSpPr>
          <p:cNvPr id="8" name="文本框 7">
            <a:extLst>
              <a:ext uri="{FF2B5EF4-FFF2-40B4-BE49-F238E27FC236}">
                <a16:creationId xmlns:a16="http://schemas.microsoft.com/office/drawing/2014/main" id="{6F4C30E2-302D-0B43-8189-B481463A2CE7}"/>
              </a:ext>
            </a:extLst>
          </p:cNvPr>
          <p:cNvSpPr txBox="1"/>
          <p:nvPr/>
        </p:nvSpPr>
        <p:spPr>
          <a:xfrm>
            <a:off x="5706772" y="4141567"/>
            <a:ext cx="2996993" cy="400110"/>
          </a:xfrm>
          <a:prstGeom prst="rect">
            <a:avLst/>
          </a:prstGeom>
          <a:noFill/>
        </p:spPr>
        <p:txBody>
          <a:bodyPr wrap="square" rtlCol="0">
            <a:spAutoFit/>
          </a:bodyPr>
          <a:lstStyle/>
          <a:p>
            <a:r>
              <a:rPr lang="en-US" altLang="zh-CN" sz="2000" dirty="0">
                <a:solidFill>
                  <a:schemeClr val="tx1">
                    <a:lumMod val="75000"/>
                    <a:lumOff val="25000"/>
                  </a:schemeClr>
                </a:solidFill>
              </a:rPr>
              <a:t>Various</a:t>
            </a:r>
            <a:r>
              <a:rPr lang="zh-CN" altLang="en-US" sz="2000" dirty="0">
                <a:solidFill>
                  <a:schemeClr val="tx1">
                    <a:lumMod val="75000"/>
                    <a:lumOff val="25000"/>
                  </a:schemeClr>
                </a:solidFill>
              </a:rPr>
              <a:t> </a:t>
            </a:r>
            <a:r>
              <a:rPr lang="en-US" altLang="zh-CN" sz="2000" dirty="0">
                <a:solidFill>
                  <a:schemeClr val="tx1">
                    <a:lumMod val="75000"/>
                    <a:lumOff val="25000"/>
                  </a:schemeClr>
                </a:solidFill>
              </a:rPr>
              <a:t>kinds</a:t>
            </a:r>
            <a:r>
              <a:rPr lang="zh-CN" altLang="en-US" sz="2000" dirty="0">
                <a:solidFill>
                  <a:schemeClr val="tx1">
                    <a:lumMod val="75000"/>
                    <a:lumOff val="25000"/>
                  </a:schemeClr>
                </a:solidFill>
              </a:rPr>
              <a:t> </a:t>
            </a:r>
            <a:r>
              <a:rPr lang="en-US" altLang="zh-CN" sz="2000" dirty="0">
                <a:solidFill>
                  <a:schemeClr val="tx1">
                    <a:lumMod val="75000"/>
                    <a:lumOff val="25000"/>
                  </a:schemeClr>
                </a:solidFill>
              </a:rPr>
              <a:t>of</a:t>
            </a:r>
            <a:r>
              <a:rPr lang="zh-CN" altLang="en-US" sz="2000" dirty="0">
                <a:solidFill>
                  <a:schemeClr val="tx1">
                    <a:lumMod val="75000"/>
                    <a:lumOff val="25000"/>
                  </a:schemeClr>
                </a:solidFill>
              </a:rPr>
              <a:t> </a:t>
            </a:r>
            <a:r>
              <a:rPr lang="en-US" altLang="zh-CN" sz="2000" dirty="0">
                <a:solidFill>
                  <a:schemeClr val="tx1">
                    <a:lumMod val="75000"/>
                    <a:lumOff val="25000"/>
                  </a:schemeClr>
                </a:solidFill>
              </a:rPr>
              <a:t>garbage</a:t>
            </a:r>
            <a:endParaRPr lang="zh-CN" altLang="en-US" sz="2000" dirty="0">
              <a:solidFill>
                <a:schemeClr val="tx1">
                  <a:lumMod val="75000"/>
                  <a:lumOff val="25000"/>
                </a:schemeClr>
              </a:solidFill>
            </a:endParaRPr>
          </a:p>
        </p:txBody>
      </p:sp>
      <p:pic>
        <p:nvPicPr>
          <p:cNvPr id="9" name="图片 8">
            <a:extLst>
              <a:ext uri="{FF2B5EF4-FFF2-40B4-BE49-F238E27FC236}">
                <a16:creationId xmlns:a16="http://schemas.microsoft.com/office/drawing/2014/main" id="{299988A1-A8FA-9840-8ADD-88247E5CD885}"/>
              </a:ext>
            </a:extLst>
          </p:cNvPr>
          <p:cNvPicPr>
            <a:picLocks noChangeAspect="1"/>
          </p:cNvPicPr>
          <p:nvPr/>
        </p:nvPicPr>
        <p:blipFill>
          <a:blip r:embed="rId7"/>
          <a:stretch>
            <a:fillRect/>
          </a:stretch>
        </p:blipFill>
        <p:spPr>
          <a:xfrm>
            <a:off x="611754" y="2499742"/>
            <a:ext cx="1915690" cy="1583215"/>
          </a:xfrm>
          <a:prstGeom prst="rect">
            <a:avLst/>
          </a:prstGeom>
        </p:spPr>
      </p:pic>
      <p:sp>
        <p:nvSpPr>
          <p:cNvPr id="23" name="文本框 22">
            <a:extLst>
              <a:ext uri="{FF2B5EF4-FFF2-40B4-BE49-F238E27FC236}">
                <a16:creationId xmlns:a16="http://schemas.microsoft.com/office/drawing/2014/main" id="{7391B194-815E-E541-9492-CE5AD665DB0E}"/>
              </a:ext>
            </a:extLst>
          </p:cNvPr>
          <p:cNvSpPr txBox="1"/>
          <p:nvPr/>
        </p:nvSpPr>
        <p:spPr>
          <a:xfrm>
            <a:off x="3748664" y="4136236"/>
            <a:ext cx="2996993" cy="400110"/>
          </a:xfrm>
          <a:prstGeom prst="rect">
            <a:avLst/>
          </a:prstGeom>
          <a:noFill/>
        </p:spPr>
        <p:txBody>
          <a:bodyPr wrap="square" rtlCol="0">
            <a:spAutoFit/>
          </a:bodyPr>
          <a:lstStyle/>
          <a:p>
            <a:r>
              <a:rPr lang="en-US" altLang="zh-CN" sz="2000" dirty="0">
                <a:solidFill>
                  <a:schemeClr val="tx1">
                    <a:lumMod val="75000"/>
                    <a:lumOff val="25000"/>
                  </a:schemeClr>
                </a:solidFill>
              </a:rPr>
              <a:t>Picker</a:t>
            </a:r>
            <a:endParaRPr lang="zh-CN" altLang="en-US" sz="2000" dirty="0">
              <a:solidFill>
                <a:schemeClr val="tx1">
                  <a:lumMod val="75000"/>
                  <a:lumOff val="25000"/>
                </a:schemeClr>
              </a:solidFill>
            </a:endParaRPr>
          </a:p>
        </p:txBody>
      </p:sp>
      <p:sp>
        <p:nvSpPr>
          <p:cNvPr id="24" name="文本框 23">
            <a:extLst>
              <a:ext uri="{FF2B5EF4-FFF2-40B4-BE49-F238E27FC236}">
                <a16:creationId xmlns:a16="http://schemas.microsoft.com/office/drawing/2014/main" id="{D3514321-B29E-ED47-A03F-15938E2D8904}"/>
              </a:ext>
            </a:extLst>
          </p:cNvPr>
          <p:cNvSpPr txBox="1"/>
          <p:nvPr/>
        </p:nvSpPr>
        <p:spPr>
          <a:xfrm>
            <a:off x="726475" y="4153466"/>
            <a:ext cx="2996993" cy="400110"/>
          </a:xfrm>
          <a:prstGeom prst="rect">
            <a:avLst/>
          </a:prstGeom>
          <a:noFill/>
        </p:spPr>
        <p:txBody>
          <a:bodyPr wrap="square" rtlCol="0">
            <a:spAutoFit/>
          </a:bodyPr>
          <a:lstStyle/>
          <a:p>
            <a:r>
              <a:rPr lang="en-US" altLang="zh-CN" sz="2000" dirty="0">
                <a:solidFill>
                  <a:schemeClr val="tx1">
                    <a:lumMod val="75000"/>
                    <a:lumOff val="25000"/>
                  </a:schemeClr>
                </a:solidFill>
              </a:rPr>
              <a:t>Classification</a:t>
            </a:r>
            <a:endParaRPr lang="zh-CN" altLang="en-US" sz="2000" dirty="0">
              <a:solidFill>
                <a:schemeClr val="tx1">
                  <a:lumMod val="75000"/>
                  <a:lumOff val="25000"/>
                </a:schemeClr>
              </a:solidFill>
            </a:endParaRPr>
          </a:p>
        </p:txBody>
      </p:sp>
    </p:spTree>
    <p:extLst>
      <p:ext uri="{BB962C8B-B14F-4D97-AF65-F5344CB8AC3E}">
        <p14:creationId xmlns:p14="http://schemas.microsoft.com/office/powerpoint/2010/main" val="42721618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nvSpPr>
        <p:spPr>
          <a:xfrm>
            <a:off x="4573570" y="2676794"/>
            <a:ext cx="1196975" cy="553085"/>
          </a:xfrm>
          <a:prstGeom prst="rect">
            <a:avLst/>
          </a:prstGeom>
        </p:spPr>
        <p:txBody>
          <a:bodyPr wrap="none">
            <a:spAutoFit/>
          </a:bodyPr>
          <a:lstStyle/>
          <a:p>
            <a:pPr marL="171450" indent="-171450" algn="l">
              <a:lnSpc>
                <a:spcPct val="150000"/>
              </a:lnSpc>
              <a:buFont typeface="Wingdings" panose="05000000000000000000" pitchFamily="2" charset="2"/>
              <a:buChar char="ü"/>
            </a:pPr>
            <a:r>
              <a:rPr lang="zh-CN" altLang="en-US" sz="1000" dirty="0">
                <a:ln w="6350">
                  <a:noFill/>
                </a:ln>
                <a:solidFill>
                  <a:schemeClr val="bg1">
                    <a:lumMod val="50000"/>
                  </a:schemeClr>
                </a:solidFill>
                <a:latin typeface="Impact" panose="020B0806030902050204" pitchFamily="34" charset="0"/>
                <a:ea typeface="微软雅黑" panose="020B0503020204020204" pitchFamily="34" charset="-122"/>
              </a:rPr>
              <a:t>Mechanical arm</a:t>
            </a:r>
          </a:p>
          <a:p>
            <a:pPr marL="171450" indent="-171450" algn="l">
              <a:lnSpc>
                <a:spcPct val="150000"/>
              </a:lnSpc>
              <a:buFont typeface="Wingdings" panose="05000000000000000000" pitchFamily="2" charset="2"/>
              <a:buChar char="ü"/>
            </a:pPr>
            <a:r>
              <a:rPr lang="en-US" altLang="zh-CN" sz="1000" dirty="0">
                <a:ln w="6350">
                  <a:noFill/>
                </a:ln>
                <a:solidFill>
                  <a:schemeClr val="bg1">
                    <a:lumMod val="50000"/>
                  </a:schemeClr>
                </a:solidFill>
                <a:latin typeface="Impact" panose="020B0806030902050204" pitchFamily="34" charset="0"/>
                <a:ea typeface="微软雅黑" panose="020B0503020204020204" pitchFamily="34" charset="-122"/>
              </a:rPr>
              <a:t>Realsense</a:t>
            </a:r>
            <a:endParaRPr lang="zh-CN" altLang="en-US" sz="1000" dirty="0">
              <a:ln w="6350">
                <a:noFill/>
              </a:ln>
              <a:solidFill>
                <a:schemeClr val="bg1">
                  <a:lumMod val="50000"/>
                </a:schemeClr>
              </a:solidFill>
              <a:latin typeface="Impact" panose="020B0806030902050204" pitchFamily="34" charset="0"/>
              <a:ea typeface="微软雅黑" panose="020B0503020204020204" pitchFamily="34" charset="-122"/>
            </a:endParaRPr>
          </a:p>
        </p:txBody>
      </p:sp>
      <p:sp>
        <p:nvSpPr>
          <p:cNvPr id="39" name="矩形 38"/>
          <p:cNvSpPr/>
          <p:nvPr/>
        </p:nvSpPr>
        <p:spPr>
          <a:xfrm>
            <a:off x="5385291" y="1783612"/>
            <a:ext cx="2520280" cy="769441"/>
          </a:xfrm>
          <a:prstGeom prst="rect">
            <a:avLst/>
          </a:prstGeom>
        </p:spPr>
        <p:txBody>
          <a:bodyPr wrap="square">
            <a:spAutoFit/>
          </a:bodyPr>
          <a:lstStyle/>
          <a:p>
            <a:r>
              <a:rPr lang="en-US" altLang="zh-CN" sz="4400" b="1" dirty="0">
                <a:ln w="6350">
                  <a:noFill/>
                </a:ln>
                <a:solidFill>
                  <a:schemeClr val="tx1">
                    <a:lumMod val="50000"/>
                    <a:lumOff val="50000"/>
                  </a:schemeClr>
                </a:solidFill>
                <a:latin typeface="Impact" panose="020B0806030902050204" pitchFamily="34" charset="0"/>
                <a:ea typeface="微软雅黑" panose="020B0503020204020204" pitchFamily="34" charset="-122"/>
              </a:rPr>
              <a:t>Hardware</a:t>
            </a:r>
          </a:p>
        </p:txBody>
      </p:sp>
      <p:sp>
        <p:nvSpPr>
          <p:cNvPr id="41" name="矩形 40"/>
          <p:cNvSpPr/>
          <p:nvPr/>
        </p:nvSpPr>
        <p:spPr>
          <a:xfrm>
            <a:off x="4573570" y="1790523"/>
            <a:ext cx="790518" cy="769441"/>
          </a:xfrm>
          <a:prstGeom prst="rect">
            <a:avLst/>
          </a:prstGeom>
        </p:spPr>
        <p:txBody>
          <a:bodyPr wrap="square">
            <a:spAutoFit/>
          </a:bodyPr>
          <a:lstStyle/>
          <a:p>
            <a:pPr algn="ctr"/>
            <a:r>
              <a:rPr lang="en-US" altLang="zh-CN" sz="4400" dirty="0">
                <a:ln w="6350">
                  <a:noFill/>
                </a:ln>
                <a:solidFill>
                  <a:schemeClr val="bg1">
                    <a:lumMod val="50000"/>
                  </a:schemeClr>
                </a:solidFill>
                <a:latin typeface="Impact" panose="020B0806030902050204" pitchFamily="34" charset="0"/>
                <a:ea typeface="微软雅黑" panose="020B0503020204020204" pitchFamily="34" charset="-122"/>
              </a:rPr>
              <a:t>03</a:t>
            </a:r>
            <a:endParaRPr lang="zh-CN" altLang="en-US" sz="4400" dirty="0">
              <a:ln w="6350">
                <a:noFill/>
              </a:ln>
              <a:solidFill>
                <a:schemeClr val="bg1">
                  <a:lumMod val="50000"/>
                </a:schemeClr>
              </a:solidFill>
              <a:latin typeface="Impact" panose="020B0806030902050204" pitchFamily="34" charset="0"/>
              <a:ea typeface="微软雅黑" panose="020B0503020204020204" pitchFamily="34" charset="-122"/>
            </a:endParaRPr>
          </a:p>
        </p:txBody>
      </p:sp>
      <p:grpSp>
        <p:nvGrpSpPr>
          <p:cNvPr id="47" name="组合 46"/>
          <p:cNvGrpSpPr/>
          <p:nvPr/>
        </p:nvGrpSpPr>
        <p:grpSpPr>
          <a:xfrm>
            <a:off x="0" y="2517744"/>
            <a:ext cx="9144000" cy="54006"/>
            <a:chOff x="2190216" y="0"/>
            <a:chExt cx="7128792" cy="108012"/>
          </a:xfrm>
        </p:grpSpPr>
        <p:sp>
          <p:nvSpPr>
            <p:cNvPr id="50" name="矩形 49"/>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6942744" y="0"/>
              <a:ext cx="1188132" cy="1080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8130876" y="0"/>
              <a:ext cx="1188132" cy="1080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536440" y="2165306"/>
            <a:ext cx="3744416" cy="1742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lang="en-US" altLang="zh-CN" sz="1400" b="1" dirty="0">
                <a:solidFill>
                  <a:schemeClr val="tx1">
                    <a:lumMod val="75000"/>
                    <a:lumOff val="25000"/>
                  </a:schemeClr>
                </a:solidFill>
              </a:rPr>
              <a:t>Name</a:t>
            </a:r>
            <a:r>
              <a:rPr lang="zh-CN" altLang="en-US" sz="1400" b="1" dirty="0">
                <a:solidFill>
                  <a:schemeClr val="tx1">
                    <a:lumMod val="75000"/>
                    <a:lumOff val="25000"/>
                  </a:schemeClr>
                </a:solidFill>
              </a:rPr>
              <a:t>：</a:t>
            </a:r>
            <a:r>
              <a:rPr lang="zh-CN" altLang="en-US" sz="1400" dirty="0">
                <a:solidFill>
                  <a:schemeClr val="tx1">
                    <a:lumMod val="75000"/>
                    <a:lumOff val="25000"/>
                  </a:schemeClr>
                </a:solidFill>
              </a:rPr>
              <a:t>SainSmart 6-Axis Desktop Robotic Arm</a:t>
            </a:r>
          </a:p>
          <a:p>
            <a:pPr>
              <a:lnSpc>
                <a:spcPct val="120000"/>
              </a:lnSpc>
              <a:spcBef>
                <a:spcPts val="300"/>
              </a:spcBef>
            </a:pPr>
            <a:r>
              <a:rPr lang="en-US" altLang="zh-CN" sz="1400" b="1" dirty="0">
                <a:solidFill>
                  <a:schemeClr val="tx1">
                    <a:lumMod val="75000"/>
                    <a:lumOff val="25000"/>
                  </a:schemeClr>
                </a:solidFill>
              </a:rPr>
              <a:t>Characteristics</a:t>
            </a:r>
            <a:r>
              <a:rPr lang="zh-CN" altLang="en-US" sz="1400" b="1" dirty="0">
                <a:solidFill>
                  <a:schemeClr val="tx1">
                    <a:lumMod val="75000"/>
                    <a:lumOff val="25000"/>
                  </a:schemeClr>
                </a:solidFill>
              </a:rPr>
              <a:t>：</a:t>
            </a:r>
          </a:p>
          <a:p>
            <a:pPr>
              <a:lnSpc>
                <a:spcPct val="120000"/>
              </a:lnSpc>
              <a:spcBef>
                <a:spcPts val="300"/>
              </a:spcBef>
            </a:pPr>
            <a:r>
              <a:rPr lang="zh-CN" altLang="en-US" sz="1400" dirty="0">
                <a:solidFill>
                  <a:schemeClr val="tx1">
                    <a:lumMod val="75000"/>
                    <a:lumOff val="25000"/>
                  </a:schemeClr>
                </a:solidFill>
              </a:rPr>
              <a:t>1、Simulate real palletizing robot arm structure</a:t>
            </a:r>
          </a:p>
          <a:p>
            <a:pPr>
              <a:lnSpc>
                <a:spcPct val="120000"/>
              </a:lnSpc>
              <a:spcBef>
                <a:spcPts val="300"/>
              </a:spcBef>
            </a:pPr>
            <a:r>
              <a:rPr lang="zh-CN" altLang="en-US" sz="1400" dirty="0">
                <a:solidFill>
                  <a:schemeClr val="tx1">
                    <a:lumMod val="75000"/>
                    <a:lumOff val="25000"/>
                  </a:schemeClr>
                </a:solidFill>
              </a:rPr>
              <a:t>2、PVC material, CNC processing</a:t>
            </a:r>
          </a:p>
          <a:p>
            <a:pPr>
              <a:lnSpc>
                <a:spcPct val="120000"/>
              </a:lnSpc>
              <a:spcBef>
                <a:spcPts val="300"/>
              </a:spcBef>
            </a:pPr>
            <a:r>
              <a:rPr lang="zh-CN" altLang="en-US" sz="1400" dirty="0">
                <a:solidFill>
                  <a:schemeClr val="tx1">
                    <a:lumMod val="75000"/>
                    <a:lumOff val="25000"/>
                  </a:schemeClr>
                </a:solidFill>
              </a:rPr>
              <a:t>3、Adopts MG996 55g metal gear servo 4pcs</a:t>
            </a:r>
          </a:p>
          <a:p>
            <a:pPr>
              <a:lnSpc>
                <a:spcPct val="120000"/>
              </a:lnSpc>
              <a:spcBef>
                <a:spcPts val="300"/>
              </a:spcBef>
            </a:pPr>
            <a:r>
              <a:rPr lang="zh-CN" altLang="en-US" sz="1400" dirty="0">
                <a:solidFill>
                  <a:schemeClr val="tx1">
                    <a:lumMod val="75000"/>
                    <a:lumOff val="25000"/>
                  </a:schemeClr>
                </a:solidFill>
              </a:rPr>
              <a:t>4、Active joint bearing connection</a:t>
            </a:r>
          </a:p>
        </p:txBody>
      </p:sp>
      <p:sp>
        <p:nvSpPr>
          <p:cNvPr id="17" name="Rectangle 39"/>
          <p:cNvSpPr>
            <a:spLocks noChangeArrowheads="1"/>
          </p:cNvSpPr>
          <p:nvPr/>
        </p:nvSpPr>
        <p:spPr bwMode="auto">
          <a:xfrm>
            <a:off x="416159" y="278281"/>
            <a:ext cx="2778059"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000" dirty="0">
                <a:latin typeface="微软雅黑" panose="020B0503020204020204" pitchFamily="34" charset="-122"/>
                <a:ea typeface="微软雅黑" panose="020B0503020204020204" pitchFamily="34" charset="-122"/>
              </a:rPr>
              <a:t>Mechanical arm</a:t>
            </a:r>
          </a:p>
        </p:txBody>
      </p:sp>
      <p:grpSp>
        <p:nvGrpSpPr>
          <p:cNvPr id="18" name="组合 17"/>
          <p:cNvGrpSpPr/>
          <p:nvPr/>
        </p:nvGrpSpPr>
        <p:grpSpPr>
          <a:xfrm>
            <a:off x="415925" y="699770"/>
            <a:ext cx="1935480"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nvPicPr>
        <p:blipFill>
          <a:blip r:embed="rId2"/>
          <a:srcRect/>
          <a:stretch>
            <a:fillRect/>
          </a:stretch>
        </p:blipFill>
        <p:spPr>
          <a:xfrm>
            <a:off x="468630" y="1135380"/>
            <a:ext cx="3802380" cy="3802380"/>
          </a:xfrm>
          <a:prstGeom prst="rect">
            <a:avLst/>
          </a:prstGeom>
          <a:noFill/>
          <a:ln w="9525">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15925" y="1238206"/>
            <a:ext cx="3744416" cy="326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lang="zh-CN" altLang="en-US" sz="1000" b="1" dirty="0">
                <a:solidFill>
                  <a:schemeClr val="tx1">
                    <a:lumMod val="75000"/>
                    <a:lumOff val="25000"/>
                  </a:schemeClr>
                </a:solidFill>
              </a:rPr>
              <a:t>MG996 Servo</a:t>
            </a:r>
          </a:p>
          <a:p>
            <a:pPr>
              <a:lnSpc>
                <a:spcPct val="120000"/>
              </a:lnSpc>
              <a:spcBef>
                <a:spcPts val="300"/>
              </a:spcBef>
            </a:pPr>
            <a:endParaRPr lang="zh-CN" altLang="en-US" sz="1000" b="1" dirty="0">
              <a:solidFill>
                <a:schemeClr val="tx1">
                  <a:lumMod val="75000"/>
                  <a:lumOff val="25000"/>
                </a:schemeClr>
              </a:solidFill>
            </a:endParaRPr>
          </a:p>
          <a:p>
            <a:pPr>
              <a:lnSpc>
                <a:spcPct val="120000"/>
              </a:lnSpc>
              <a:spcBef>
                <a:spcPts val="300"/>
              </a:spcBef>
            </a:pPr>
            <a:r>
              <a:rPr lang="zh-CN" altLang="en-US" sz="1000" b="1" dirty="0">
                <a:solidFill>
                  <a:schemeClr val="tx1">
                    <a:lumMod val="75000"/>
                    <a:lumOff val="25000"/>
                  </a:schemeClr>
                </a:solidFill>
              </a:rPr>
              <a:t>Size: 	40.7*19.7*42.9mm</a:t>
            </a:r>
          </a:p>
          <a:p>
            <a:pPr>
              <a:lnSpc>
                <a:spcPct val="120000"/>
              </a:lnSpc>
              <a:spcBef>
                <a:spcPts val="300"/>
              </a:spcBef>
            </a:pPr>
            <a:r>
              <a:rPr lang="zh-CN" altLang="en-US" sz="1000" b="1" dirty="0">
                <a:solidFill>
                  <a:schemeClr val="tx1">
                    <a:lumMod val="75000"/>
                    <a:lumOff val="25000"/>
                  </a:schemeClr>
                </a:solidFill>
              </a:rPr>
              <a:t>Working torque: 	9.4-13kg/cm</a:t>
            </a:r>
          </a:p>
          <a:p>
            <a:pPr>
              <a:lnSpc>
                <a:spcPct val="120000"/>
              </a:lnSpc>
              <a:spcBef>
                <a:spcPts val="300"/>
              </a:spcBef>
            </a:pPr>
            <a:r>
              <a:rPr lang="zh-CN" altLang="en-US" sz="1000" b="1" dirty="0">
                <a:solidFill>
                  <a:schemeClr val="tx1">
                    <a:lumMod val="75000"/>
                    <a:lumOff val="25000"/>
                  </a:schemeClr>
                </a:solidFill>
              </a:rPr>
              <a:t>Respond rotation speed: 	53-62R/M</a:t>
            </a:r>
          </a:p>
          <a:p>
            <a:pPr>
              <a:lnSpc>
                <a:spcPct val="120000"/>
              </a:lnSpc>
              <a:spcBef>
                <a:spcPts val="300"/>
              </a:spcBef>
            </a:pPr>
            <a:r>
              <a:rPr lang="zh-CN" altLang="en-US" sz="1000" b="1" dirty="0">
                <a:solidFill>
                  <a:schemeClr val="tx1">
                    <a:lumMod val="75000"/>
                    <a:lumOff val="25000"/>
                  </a:schemeClr>
                </a:solidFill>
              </a:rPr>
              <a:t>Working temperature: 	-30~+60°C</a:t>
            </a:r>
          </a:p>
          <a:p>
            <a:pPr>
              <a:lnSpc>
                <a:spcPct val="120000"/>
              </a:lnSpc>
              <a:spcBef>
                <a:spcPts val="300"/>
              </a:spcBef>
            </a:pPr>
            <a:r>
              <a:rPr lang="zh-CN" altLang="en-US" sz="1000" b="1" dirty="0">
                <a:solidFill>
                  <a:schemeClr val="tx1">
                    <a:lumMod val="75000"/>
                    <a:lumOff val="25000"/>
                  </a:schemeClr>
                </a:solidFill>
              </a:rPr>
              <a:t>Dead zone:	 5us</a:t>
            </a:r>
          </a:p>
          <a:p>
            <a:pPr>
              <a:lnSpc>
                <a:spcPct val="120000"/>
              </a:lnSpc>
              <a:spcBef>
                <a:spcPts val="300"/>
              </a:spcBef>
            </a:pPr>
            <a:r>
              <a:rPr lang="zh-CN" altLang="en-US" sz="1000" b="1" dirty="0">
                <a:solidFill>
                  <a:schemeClr val="tx1">
                    <a:lumMod val="75000"/>
                    <a:lumOff val="25000"/>
                  </a:schemeClr>
                </a:solidFill>
              </a:rPr>
              <a:t>Plug: 	JR, Futaba</a:t>
            </a:r>
          </a:p>
          <a:p>
            <a:pPr>
              <a:lnSpc>
                <a:spcPct val="120000"/>
              </a:lnSpc>
              <a:spcBef>
                <a:spcPts val="300"/>
              </a:spcBef>
            </a:pPr>
            <a:r>
              <a:rPr lang="zh-CN" altLang="en-US" sz="1000" b="1" dirty="0">
                <a:solidFill>
                  <a:schemeClr val="tx1">
                    <a:lumMod val="75000"/>
                    <a:lumOff val="25000"/>
                  </a:schemeClr>
                </a:solidFill>
              </a:rPr>
              <a:t>Rotation angle: 	180 degree</a:t>
            </a:r>
          </a:p>
          <a:p>
            <a:pPr>
              <a:lnSpc>
                <a:spcPct val="120000"/>
              </a:lnSpc>
              <a:spcBef>
                <a:spcPts val="300"/>
              </a:spcBef>
            </a:pPr>
            <a:r>
              <a:rPr lang="zh-CN" altLang="en-US" sz="1000" b="1" dirty="0">
                <a:solidFill>
                  <a:schemeClr val="tx1">
                    <a:lumMod val="75000"/>
                    <a:lumOff val="25000"/>
                  </a:schemeClr>
                </a:solidFill>
              </a:rPr>
              <a:t>Analog servo</a:t>
            </a:r>
          </a:p>
          <a:p>
            <a:pPr>
              <a:lnSpc>
                <a:spcPct val="120000"/>
              </a:lnSpc>
              <a:spcBef>
                <a:spcPts val="300"/>
              </a:spcBef>
            </a:pPr>
            <a:r>
              <a:rPr lang="zh-CN" altLang="en-US" sz="1000" b="1" dirty="0">
                <a:solidFill>
                  <a:schemeClr val="tx1">
                    <a:lumMod val="75000"/>
                    <a:lumOff val="25000"/>
                  </a:schemeClr>
                </a:solidFill>
              </a:rPr>
              <a:t>Working current: 	100mA</a:t>
            </a:r>
          </a:p>
          <a:p>
            <a:pPr>
              <a:lnSpc>
                <a:spcPct val="120000"/>
              </a:lnSpc>
              <a:spcBef>
                <a:spcPts val="300"/>
              </a:spcBef>
            </a:pPr>
            <a:r>
              <a:rPr lang="zh-CN" altLang="en-US" sz="1000" b="1" dirty="0">
                <a:solidFill>
                  <a:schemeClr val="tx1">
                    <a:lumMod val="75000"/>
                    <a:lumOff val="25000"/>
                  </a:schemeClr>
                </a:solidFill>
              </a:rPr>
              <a:t>Working voltage: 	5-7.2V</a:t>
            </a:r>
          </a:p>
          <a:p>
            <a:pPr>
              <a:lnSpc>
                <a:spcPct val="120000"/>
              </a:lnSpc>
              <a:spcBef>
                <a:spcPts val="300"/>
              </a:spcBef>
            </a:pPr>
            <a:r>
              <a:rPr lang="zh-CN" altLang="en-US" sz="1000" b="1" dirty="0">
                <a:solidFill>
                  <a:schemeClr val="tx1">
                    <a:lumMod val="75000"/>
                    <a:lumOff val="25000"/>
                  </a:schemeClr>
                </a:solidFill>
              </a:rPr>
              <a:t>Metal gear, coreless motor, two ball bearing</a:t>
            </a:r>
          </a:p>
          <a:p>
            <a:pPr>
              <a:lnSpc>
                <a:spcPct val="120000"/>
              </a:lnSpc>
              <a:spcBef>
                <a:spcPts val="300"/>
              </a:spcBef>
            </a:pPr>
            <a:r>
              <a:rPr lang="zh-CN" altLang="en-US" sz="1000" b="1" dirty="0">
                <a:solidFill>
                  <a:schemeClr val="tx1">
                    <a:lumMod val="75000"/>
                    <a:lumOff val="25000"/>
                  </a:schemeClr>
                </a:solidFill>
              </a:rPr>
              <a:t>Operation speed: 	0.17s/60degree(4.8V); 0.14S/60degree(6.0V)</a:t>
            </a:r>
          </a:p>
        </p:txBody>
      </p:sp>
      <p:sp>
        <p:nvSpPr>
          <p:cNvPr id="9" name="Rectangle 24"/>
          <p:cNvSpPr>
            <a:spLocks noChangeArrowheads="1"/>
          </p:cNvSpPr>
          <p:nvPr/>
        </p:nvSpPr>
        <p:spPr bwMode="auto">
          <a:xfrm>
            <a:off x="4976495" y="1238250"/>
            <a:ext cx="3705225" cy="3463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lang="zh-CN" altLang="en-US" sz="1000" b="1" dirty="0">
                <a:solidFill>
                  <a:schemeClr val="tx1">
                    <a:lumMod val="75000"/>
                    <a:lumOff val="25000"/>
                  </a:schemeClr>
                </a:solidFill>
                <a:sym typeface="+mn-ea"/>
              </a:rPr>
              <a:t>SG90 servo</a:t>
            </a:r>
          </a:p>
          <a:p>
            <a:pPr>
              <a:lnSpc>
                <a:spcPct val="120000"/>
              </a:lnSpc>
              <a:spcBef>
                <a:spcPts val="300"/>
              </a:spcBef>
            </a:pPr>
            <a:endParaRPr lang="zh-CN" altLang="en-US" sz="1000" b="1" dirty="0">
              <a:solidFill>
                <a:schemeClr val="tx1">
                  <a:lumMod val="75000"/>
                  <a:lumOff val="25000"/>
                </a:schemeClr>
              </a:solidFill>
              <a:sym typeface="+mn-ea"/>
            </a:endParaRPr>
          </a:p>
          <a:p>
            <a:pPr>
              <a:lnSpc>
                <a:spcPct val="120000"/>
              </a:lnSpc>
              <a:spcBef>
                <a:spcPts val="300"/>
              </a:spcBef>
            </a:pPr>
            <a:r>
              <a:rPr lang="zh-CN" altLang="en-US" sz="1000" b="1" dirty="0">
                <a:solidFill>
                  <a:schemeClr val="tx1">
                    <a:lumMod val="75000"/>
                    <a:lumOff val="25000"/>
                  </a:schemeClr>
                </a:solidFill>
                <a:sym typeface="+mn-ea"/>
              </a:rPr>
              <a:t>Size: 	23*12.2*29mm</a:t>
            </a:r>
          </a:p>
          <a:p>
            <a:pPr>
              <a:lnSpc>
                <a:spcPct val="120000"/>
              </a:lnSpc>
              <a:spcBef>
                <a:spcPts val="300"/>
              </a:spcBef>
            </a:pPr>
            <a:r>
              <a:rPr lang="zh-CN" altLang="en-US" sz="1000" b="1" dirty="0">
                <a:solidFill>
                  <a:schemeClr val="tx1">
                    <a:lumMod val="75000"/>
                    <a:lumOff val="25000"/>
                  </a:schemeClr>
                </a:solidFill>
                <a:sym typeface="+mn-ea"/>
              </a:rPr>
              <a:t>Weight: 	9g</a:t>
            </a:r>
          </a:p>
          <a:p>
            <a:pPr>
              <a:lnSpc>
                <a:spcPct val="120000"/>
              </a:lnSpc>
              <a:spcBef>
                <a:spcPts val="300"/>
              </a:spcBef>
            </a:pPr>
            <a:r>
              <a:rPr lang="zh-CN" altLang="en-US" sz="1000" b="1" dirty="0">
                <a:solidFill>
                  <a:schemeClr val="tx1">
                    <a:lumMod val="75000"/>
                    <a:lumOff val="25000"/>
                  </a:schemeClr>
                </a:solidFill>
                <a:sym typeface="+mn-ea"/>
              </a:rPr>
              <a:t>Working torque: 	1.6kg/cm</a:t>
            </a:r>
          </a:p>
          <a:p>
            <a:pPr>
              <a:lnSpc>
                <a:spcPct val="120000"/>
              </a:lnSpc>
              <a:spcBef>
                <a:spcPts val="300"/>
              </a:spcBef>
            </a:pPr>
            <a:r>
              <a:rPr lang="zh-CN" altLang="en-US" sz="1000" b="1" dirty="0">
                <a:solidFill>
                  <a:schemeClr val="tx1">
                    <a:lumMod val="75000"/>
                    <a:lumOff val="25000"/>
                  </a:schemeClr>
                </a:solidFill>
                <a:sym typeface="+mn-ea"/>
              </a:rPr>
              <a:t>Respond rotation speed: 	0.12-0.13s/60degree</a:t>
            </a:r>
          </a:p>
          <a:p>
            <a:pPr>
              <a:lnSpc>
                <a:spcPct val="120000"/>
              </a:lnSpc>
              <a:spcBef>
                <a:spcPts val="300"/>
              </a:spcBef>
            </a:pPr>
            <a:r>
              <a:rPr lang="zh-CN" altLang="en-US" sz="1000" b="1" dirty="0">
                <a:solidFill>
                  <a:schemeClr val="tx1">
                    <a:lumMod val="75000"/>
                    <a:lumOff val="25000"/>
                  </a:schemeClr>
                </a:solidFill>
                <a:sym typeface="+mn-ea"/>
              </a:rPr>
              <a:t>Working temperature: 	-30~+60 C</a:t>
            </a:r>
          </a:p>
          <a:p>
            <a:pPr>
              <a:lnSpc>
                <a:spcPct val="120000"/>
              </a:lnSpc>
              <a:spcBef>
                <a:spcPts val="300"/>
              </a:spcBef>
            </a:pPr>
            <a:r>
              <a:rPr lang="zh-CN" altLang="en-US" sz="1000" b="1" dirty="0">
                <a:solidFill>
                  <a:schemeClr val="tx1">
                    <a:lumMod val="75000"/>
                    <a:lumOff val="25000"/>
                  </a:schemeClr>
                </a:solidFill>
                <a:sym typeface="+mn-ea"/>
              </a:rPr>
              <a:t>Dead zone: 	5ms</a:t>
            </a:r>
          </a:p>
          <a:p>
            <a:pPr>
              <a:lnSpc>
                <a:spcPct val="120000"/>
              </a:lnSpc>
              <a:spcBef>
                <a:spcPts val="300"/>
              </a:spcBef>
            </a:pPr>
            <a:r>
              <a:rPr lang="zh-CN" altLang="en-US" sz="1000" b="1" dirty="0">
                <a:solidFill>
                  <a:schemeClr val="tx1">
                    <a:lumMod val="75000"/>
                    <a:lumOff val="25000"/>
                  </a:schemeClr>
                </a:solidFill>
                <a:sym typeface="+mn-ea"/>
              </a:rPr>
              <a:t>Plug: 	JR, Futaba</a:t>
            </a:r>
          </a:p>
          <a:p>
            <a:pPr>
              <a:lnSpc>
                <a:spcPct val="120000"/>
              </a:lnSpc>
              <a:spcBef>
                <a:spcPts val="300"/>
              </a:spcBef>
            </a:pPr>
            <a:r>
              <a:rPr lang="zh-CN" altLang="en-US" sz="1000" b="1" dirty="0">
                <a:solidFill>
                  <a:schemeClr val="tx1">
                    <a:lumMod val="75000"/>
                    <a:lumOff val="25000"/>
                  </a:schemeClr>
                </a:solidFill>
                <a:sym typeface="+mn-ea"/>
              </a:rPr>
              <a:t>Rotation angle: 	180 degree</a:t>
            </a:r>
          </a:p>
          <a:p>
            <a:pPr>
              <a:lnSpc>
                <a:spcPct val="120000"/>
              </a:lnSpc>
              <a:spcBef>
                <a:spcPts val="300"/>
              </a:spcBef>
            </a:pPr>
            <a:r>
              <a:rPr lang="zh-CN" altLang="en-US" sz="1000" b="1" dirty="0">
                <a:solidFill>
                  <a:schemeClr val="tx1">
                    <a:lumMod val="75000"/>
                    <a:lumOff val="25000"/>
                  </a:schemeClr>
                </a:solidFill>
                <a:sym typeface="+mn-ea"/>
              </a:rPr>
              <a:t>Analog servo</a:t>
            </a:r>
          </a:p>
          <a:p>
            <a:pPr>
              <a:lnSpc>
                <a:spcPct val="120000"/>
              </a:lnSpc>
              <a:spcBef>
                <a:spcPts val="300"/>
              </a:spcBef>
            </a:pPr>
            <a:r>
              <a:rPr lang="zh-CN" altLang="en-US" sz="1000" b="1" dirty="0">
                <a:solidFill>
                  <a:schemeClr val="tx1">
                    <a:lumMod val="75000"/>
                    <a:lumOff val="25000"/>
                  </a:schemeClr>
                </a:solidFill>
                <a:sym typeface="+mn-ea"/>
              </a:rPr>
              <a:t>Working current: 	100mA</a:t>
            </a:r>
          </a:p>
          <a:p>
            <a:pPr>
              <a:lnSpc>
                <a:spcPct val="120000"/>
              </a:lnSpc>
              <a:spcBef>
                <a:spcPts val="300"/>
              </a:spcBef>
            </a:pPr>
            <a:r>
              <a:rPr lang="zh-CN" altLang="en-US" sz="1000" b="1" dirty="0">
                <a:solidFill>
                  <a:schemeClr val="tx1">
                    <a:lumMod val="75000"/>
                    <a:lumOff val="25000"/>
                  </a:schemeClr>
                </a:solidFill>
                <a:sym typeface="+mn-ea"/>
              </a:rPr>
              <a:t>Working voltage:	 3.5-6V</a:t>
            </a:r>
          </a:p>
          <a:p>
            <a:pPr>
              <a:lnSpc>
                <a:spcPct val="120000"/>
              </a:lnSpc>
              <a:spcBef>
                <a:spcPts val="300"/>
              </a:spcBef>
            </a:pPr>
            <a:r>
              <a:rPr lang="zh-CN" altLang="en-US" sz="1000" b="1" dirty="0">
                <a:solidFill>
                  <a:schemeClr val="tx1">
                    <a:lumMod val="75000"/>
                    <a:lumOff val="25000"/>
                  </a:schemeClr>
                </a:solidFill>
                <a:sym typeface="+mn-ea"/>
              </a:rPr>
              <a:t>Metal gear</a:t>
            </a:r>
            <a:endParaRPr lang="zh-CN" altLang="en-US" sz="800" b="1" dirty="0">
              <a:solidFill>
                <a:schemeClr val="tx1">
                  <a:lumMod val="75000"/>
                  <a:lumOff val="25000"/>
                </a:schemeClr>
              </a:solidFill>
              <a:sym typeface="+mn-ea"/>
            </a:endParaRPr>
          </a:p>
          <a:p>
            <a:pPr>
              <a:lnSpc>
                <a:spcPct val="120000"/>
              </a:lnSpc>
              <a:spcBef>
                <a:spcPts val="1800"/>
              </a:spcBef>
            </a:pPr>
            <a:r>
              <a:rPr lang="en-US" altLang="zh-CN" sz="800" dirty="0">
                <a:solidFill>
                  <a:schemeClr val="bg1">
                    <a:lumMod val="50000"/>
                  </a:schemeClr>
                </a:solidFill>
              </a:rPr>
              <a:t>.  </a:t>
            </a:r>
          </a:p>
        </p:txBody>
      </p:sp>
      <p:sp>
        <p:nvSpPr>
          <p:cNvPr id="17" name="Rectangle 39"/>
          <p:cNvSpPr>
            <a:spLocks noChangeArrowheads="1"/>
          </p:cNvSpPr>
          <p:nvPr/>
        </p:nvSpPr>
        <p:spPr bwMode="auto">
          <a:xfrm>
            <a:off x="415925" y="278130"/>
            <a:ext cx="377825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000" dirty="0">
                <a:latin typeface="微软雅黑" panose="020B0503020204020204" pitchFamily="34" charset="-122"/>
                <a:ea typeface="微软雅黑" panose="020B0503020204020204" pitchFamily="34" charset="-122"/>
              </a:rPr>
              <a:t>Mechanical arm</a:t>
            </a:r>
            <a:r>
              <a:rPr lang="en-US" altLang="zh-CN" sz="2000" dirty="0">
                <a:latin typeface="微软雅黑" panose="020B0503020204020204" pitchFamily="34" charset="-122"/>
                <a:ea typeface="微软雅黑" panose="020B0503020204020204" pitchFamily="34" charset="-122"/>
              </a:rPr>
              <a:t>-Parameter</a:t>
            </a:r>
          </a:p>
        </p:txBody>
      </p:sp>
      <p:grpSp>
        <p:nvGrpSpPr>
          <p:cNvPr id="18" name="组合 17"/>
          <p:cNvGrpSpPr/>
          <p:nvPr/>
        </p:nvGrpSpPr>
        <p:grpSpPr>
          <a:xfrm>
            <a:off x="415925" y="699770"/>
            <a:ext cx="3327400"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495800" y="1135336"/>
            <a:ext cx="3744416" cy="3200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sz="1400" dirty="0">
                <a:solidFill>
                  <a:schemeClr val="tx1">
                    <a:lumMod val="75000"/>
                    <a:lumOff val="25000"/>
                  </a:schemeClr>
                </a:solidFill>
              </a:rPr>
              <a:t>This is the robot arm we are going to implement in our project. As you can see, it has 6 axes, which enable it to simulate every movement like the real robotic arm. We can program it to move forward and back, up and down, and side to side. </a:t>
            </a:r>
          </a:p>
          <a:p>
            <a:pPr>
              <a:lnSpc>
                <a:spcPct val="120000"/>
              </a:lnSpc>
              <a:spcBef>
                <a:spcPts val="300"/>
              </a:spcBef>
            </a:pPr>
            <a:endParaRPr sz="1400" dirty="0">
              <a:solidFill>
                <a:schemeClr val="tx1">
                  <a:lumMod val="75000"/>
                  <a:lumOff val="25000"/>
                </a:schemeClr>
              </a:solidFill>
            </a:endParaRPr>
          </a:p>
          <a:p>
            <a:pPr>
              <a:lnSpc>
                <a:spcPct val="120000"/>
              </a:lnSpc>
              <a:spcBef>
                <a:spcPts val="300"/>
              </a:spcBef>
            </a:pPr>
            <a:endParaRPr sz="1400" dirty="0">
              <a:solidFill>
                <a:schemeClr val="tx1">
                  <a:lumMod val="75000"/>
                  <a:lumOff val="25000"/>
                </a:schemeClr>
              </a:solidFill>
            </a:endParaRPr>
          </a:p>
          <a:p>
            <a:pPr>
              <a:lnSpc>
                <a:spcPct val="120000"/>
              </a:lnSpc>
              <a:spcBef>
                <a:spcPts val="300"/>
              </a:spcBef>
            </a:pPr>
            <a:r>
              <a:rPr sz="1400" dirty="0">
                <a:solidFill>
                  <a:schemeClr val="tx1">
                    <a:lumMod val="75000"/>
                    <a:lumOff val="25000"/>
                  </a:schemeClr>
                </a:solidFill>
              </a:rPr>
              <a:t>Compatible with the Arduino, it simulates a real palletizing robot arm structure with durable PVC material and a host of servos. The beauty of this arm is that it comes fully assembled, so little setup is required aside from the actual programming.</a:t>
            </a:r>
          </a:p>
        </p:txBody>
      </p:sp>
      <p:sp>
        <p:nvSpPr>
          <p:cNvPr id="17" name="Rectangle 39"/>
          <p:cNvSpPr>
            <a:spLocks noChangeArrowheads="1"/>
          </p:cNvSpPr>
          <p:nvPr/>
        </p:nvSpPr>
        <p:spPr bwMode="auto">
          <a:xfrm>
            <a:off x="416159" y="278281"/>
            <a:ext cx="2778059"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000" dirty="0">
                <a:latin typeface="微软雅黑" panose="020B0503020204020204" pitchFamily="34" charset="-122"/>
                <a:ea typeface="微软雅黑" panose="020B0503020204020204" pitchFamily="34" charset="-122"/>
              </a:rPr>
              <a:t>Mechanical arm</a:t>
            </a:r>
          </a:p>
        </p:txBody>
      </p:sp>
      <p:grpSp>
        <p:nvGrpSpPr>
          <p:cNvPr id="18" name="组合 17"/>
          <p:cNvGrpSpPr/>
          <p:nvPr/>
        </p:nvGrpSpPr>
        <p:grpSpPr>
          <a:xfrm>
            <a:off x="415925" y="699770"/>
            <a:ext cx="1935480"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nvPicPr>
        <p:blipFill>
          <a:blip r:embed="rId2"/>
          <a:srcRect/>
          <a:stretch>
            <a:fillRect/>
          </a:stretch>
        </p:blipFill>
        <p:spPr>
          <a:xfrm>
            <a:off x="468630" y="1135380"/>
            <a:ext cx="3802380" cy="3802380"/>
          </a:xfrm>
          <a:prstGeom prst="rect">
            <a:avLst/>
          </a:prstGeom>
          <a:noFill/>
          <a:ln w="9525">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495800" y="1135336"/>
            <a:ext cx="3744416" cy="262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lang="en-US" sz="1400" b="1" dirty="0">
                <a:solidFill>
                  <a:schemeClr val="tx1">
                    <a:lumMod val="75000"/>
                    <a:lumOff val="25000"/>
                  </a:schemeClr>
                </a:solidFill>
              </a:rPr>
              <a:t>Name</a:t>
            </a:r>
            <a:r>
              <a:rPr sz="1400" dirty="0">
                <a:solidFill>
                  <a:schemeClr val="tx1">
                    <a:lumMod val="75000"/>
                    <a:lumOff val="25000"/>
                  </a:schemeClr>
                </a:solidFill>
              </a:rPr>
              <a:t>：Arduino / Genuino 101</a:t>
            </a:r>
          </a:p>
          <a:p>
            <a:pPr>
              <a:lnSpc>
                <a:spcPct val="120000"/>
              </a:lnSpc>
              <a:spcBef>
                <a:spcPts val="300"/>
              </a:spcBef>
            </a:pPr>
            <a:r>
              <a:rPr lang="en-US" sz="1400" b="1" dirty="0">
                <a:solidFill>
                  <a:schemeClr val="tx1">
                    <a:lumMod val="75000"/>
                    <a:lumOff val="25000"/>
                  </a:schemeClr>
                </a:solidFill>
              </a:rPr>
              <a:t>Brief Introduction</a:t>
            </a:r>
            <a:r>
              <a:rPr sz="1400" dirty="0">
                <a:solidFill>
                  <a:schemeClr val="tx1">
                    <a:lumMod val="75000"/>
                    <a:lumOff val="25000"/>
                  </a:schemeClr>
                </a:solidFill>
              </a:rPr>
              <a:t>：The Arduino/Genuino 101 is a learning and development board which contains the Intel® Curie™ Module, designed to integrate the core's low power-consumption and high performance with the Arduino's ease-of-use. The 101 adds Bluetooth Low Energy capabilities and has an on-board 6-axis accelerometer/gyroscope, providing exciting opportunities for building creative projects in the connected world.</a:t>
            </a:r>
          </a:p>
        </p:txBody>
      </p:sp>
      <p:sp>
        <p:nvSpPr>
          <p:cNvPr id="17" name="Rectangle 39"/>
          <p:cNvSpPr>
            <a:spLocks noChangeArrowheads="1"/>
          </p:cNvSpPr>
          <p:nvPr/>
        </p:nvSpPr>
        <p:spPr bwMode="auto">
          <a:xfrm>
            <a:off x="415925" y="278130"/>
            <a:ext cx="505333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000" dirty="0">
                <a:latin typeface="微软雅黑" panose="020B0503020204020204" pitchFamily="34" charset="-122"/>
                <a:ea typeface="微软雅黑" panose="020B0503020204020204" pitchFamily="34" charset="-122"/>
              </a:rPr>
              <a:t>Mechanical arm</a:t>
            </a:r>
            <a:r>
              <a:rPr lang="en-US" altLang="zh-CN" sz="2000" dirty="0">
                <a:latin typeface="微软雅黑" panose="020B0503020204020204" pitchFamily="34" charset="-122"/>
                <a:ea typeface="微软雅黑" panose="020B0503020204020204" pitchFamily="34" charset="-122"/>
              </a:rPr>
              <a:t>-Development Edition</a:t>
            </a:r>
          </a:p>
        </p:txBody>
      </p:sp>
      <p:grpSp>
        <p:nvGrpSpPr>
          <p:cNvPr id="18" name="组合 17"/>
          <p:cNvGrpSpPr/>
          <p:nvPr/>
        </p:nvGrpSpPr>
        <p:grpSpPr>
          <a:xfrm>
            <a:off x="415925" y="699770"/>
            <a:ext cx="461200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descr="Genuino 101"/>
          <p:cNvPicPr>
            <a:picLocks noChangeAspect="1"/>
          </p:cNvPicPr>
          <p:nvPr/>
        </p:nvPicPr>
        <p:blipFill>
          <a:blip r:embed="rId2"/>
          <a:srcRect/>
          <a:stretch>
            <a:fillRect/>
          </a:stretch>
        </p:blipFill>
        <p:spPr>
          <a:xfrm>
            <a:off x="415925" y="1282700"/>
            <a:ext cx="3886835" cy="2466975"/>
          </a:xfrm>
          <a:prstGeom prst="rect">
            <a:avLst/>
          </a:prstGeom>
          <a:noFill/>
          <a:ln w="9525">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495800" y="1135380"/>
            <a:ext cx="4425315" cy="3760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sz="1200" dirty="0">
                <a:solidFill>
                  <a:schemeClr val="tx1">
                    <a:lumMod val="75000"/>
                    <a:lumOff val="25000"/>
                  </a:schemeClr>
                </a:solidFill>
              </a:rPr>
              <a:t>The module contains two tiny cores, an x86 (Quark) and a 32-bit ARC architecture core, both clocked at 32MHz. The Intel toolchain compiles your Arduino sketches optimally across both cores to accomplish the most demanding tasks.  The Real-Time Operating Systems (RTOS) and framework developed by Intel is open sourced. The Arduino core communicates with the RTOS via static mailboxes to accomplish a predefined list of tasks (interface with PC using USB, program the sketch into flash, expose Bluetooth LE functionality to sketch, perform PWM). The RTOS for Intel Curie is still under development and new functions and features will be released in the near future. The 101 comes with 14 digital input/output pins (of which 4 can be used as PWM outputs), 6 analog inputs, a USB connector for serial communication and sketch upload, a power jack, an ICSP header with SPI signals and I2C dedicated pins.  The board operating voltage and I/O is 3.3V but all pins are protected against 5V overvoltage.  The Arduino 101 and the Genuino 101 boards have been designed in collaboration with Intel®.</a:t>
            </a:r>
          </a:p>
        </p:txBody>
      </p:sp>
      <p:sp>
        <p:nvSpPr>
          <p:cNvPr id="17" name="Rectangle 39"/>
          <p:cNvSpPr>
            <a:spLocks noChangeArrowheads="1"/>
          </p:cNvSpPr>
          <p:nvPr/>
        </p:nvSpPr>
        <p:spPr bwMode="auto">
          <a:xfrm>
            <a:off x="415925" y="278130"/>
            <a:ext cx="505333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000" dirty="0">
                <a:latin typeface="微软雅黑" panose="020B0503020204020204" pitchFamily="34" charset="-122"/>
                <a:ea typeface="微软雅黑" panose="020B0503020204020204" pitchFamily="34" charset="-122"/>
              </a:rPr>
              <a:t>Mechanical arm</a:t>
            </a:r>
            <a:r>
              <a:rPr lang="en-US" altLang="zh-CN" sz="2000" dirty="0">
                <a:latin typeface="微软雅黑" panose="020B0503020204020204" pitchFamily="34" charset="-122"/>
                <a:ea typeface="微软雅黑" panose="020B0503020204020204" pitchFamily="34" charset="-122"/>
              </a:rPr>
              <a:t>-Development Edition</a:t>
            </a:r>
          </a:p>
        </p:txBody>
      </p:sp>
      <p:grpSp>
        <p:nvGrpSpPr>
          <p:cNvPr id="18" name="组合 17"/>
          <p:cNvGrpSpPr/>
          <p:nvPr/>
        </p:nvGrpSpPr>
        <p:grpSpPr>
          <a:xfrm>
            <a:off x="415925" y="699770"/>
            <a:ext cx="461200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descr="Genuino 101"/>
          <p:cNvPicPr>
            <a:picLocks noChangeAspect="1"/>
          </p:cNvPicPr>
          <p:nvPr/>
        </p:nvPicPr>
        <p:blipFill>
          <a:blip r:embed="rId2"/>
          <a:srcRect/>
          <a:stretch>
            <a:fillRect/>
          </a:stretch>
        </p:blipFill>
        <p:spPr>
          <a:xfrm>
            <a:off x="415925" y="1282700"/>
            <a:ext cx="3886835" cy="2466975"/>
          </a:xfrm>
          <a:prstGeom prst="rect">
            <a:avLst/>
          </a:prstGeom>
          <a:noFill/>
          <a:ln w="9525">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556577" y="987574"/>
            <a:ext cx="8030845" cy="3531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lang="zh-CN" altLang="en-US" sz="1000" b="1" dirty="0">
                <a:solidFill>
                  <a:schemeClr val="tx1">
                    <a:lumMod val="75000"/>
                    <a:lumOff val="25000"/>
                  </a:schemeClr>
                </a:solidFill>
              </a:rPr>
              <a:t>Microcontroller		Intel Curie</a:t>
            </a:r>
          </a:p>
          <a:p>
            <a:pPr>
              <a:lnSpc>
                <a:spcPct val="120000"/>
              </a:lnSpc>
              <a:spcBef>
                <a:spcPts val="300"/>
              </a:spcBef>
            </a:pPr>
            <a:r>
              <a:rPr lang="zh-CN" altLang="en-US" sz="1000" b="1" dirty="0">
                <a:solidFill>
                  <a:schemeClr val="tx1">
                    <a:lumMod val="75000"/>
                    <a:lumOff val="25000"/>
                  </a:schemeClr>
                </a:solidFill>
              </a:rPr>
              <a:t>Operating Voltage		3.3V (5V tolerant I/O)</a:t>
            </a:r>
          </a:p>
          <a:p>
            <a:pPr>
              <a:lnSpc>
                <a:spcPct val="120000"/>
              </a:lnSpc>
              <a:spcBef>
                <a:spcPts val="300"/>
              </a:spcBef>
            </a:pPr>
            <a:r>
              <a:rPr lang="zh-CN" altLang="en-US" sz="1000" b="1" dirty="0">
                <a:solidFill>
                  <a:schemeClr val="tx1">
                    <a:lumMod val="75000"/>
                    <a:lumOff val="25000"/>
                  </a:schemeClr>
                </a:solidFill>
              </a:rPr>
              <a:t>Input Voltage (recommended)		7-12V</a:t>
            </a:r>
          </a:p>
          <a:p>
            <a:pPr>
              <a:lnSpc>
                <a:spcPct val="120000"/>
              </a:lnSpc>
              <a:spcBef>
                <a:spcPts val="300"/>
              </a:spcBef>
            </a:pPr>
            <a:r>
              <a:rPr lang="zh-CN" altLang="en-US" sz="1000" b="1" dirty="0">
                <a:solidFill>
                  <a:schemeClr val="tx1">
                    <a:lumMod val="75000"/>
                    <a:lumOff val="25000"/>
                  </a:schemeClr>
                </a:solidFill>
              </a:rPr>
              <a:t>Input Voltage (limit)		7-17V</a:t>
            </a:r>
          </a:p>
          <a:p>
            <a:pPr>
              <a:lnSpc>
                <a:spcPct val="120000"/>
              </a:lnSpc>
              <a:spcBef>
                <a:spcPts val="300"/>
              </a:spcBef>
            </a:pPr>
            <a:r>
              <a:rPr lang="zh-CN" altLang="en-US" sz="1000" b="1" dirty="0">
                <a:solidFill>
                  <a:schemeClr val="tx1">
                    <a:lumMod val="75000"/>
                    <a:lumOff val="25000"/>
                  </a:schemeClr>
                </a:solidFill>
              </a:rPr>
              <a:t>Digital I/O Pins		14 (of which 4 provide PWM output)</a:t>
            </a:r>
          </a:p>
          <a:p>
            <a:pPr>
              <a:lnSpc>
                <a:spcPct val="120000"/>
              </a:lnSpc>
              <a:spcBef>
                <a:spcPts val="300"/>
              </a:spcBef>
            </a:pPr>
            <a:r>
              <a:rPr lang="zh-CN" altLang="en-US" sz="1000" b="1" dirty="0">
                <a:solidFill>
                  <a:schemeClr val="tx1">
                    <a:lumMod val="75000"/>
                    <a:lumOff val="25000"/>
                  </a:schemeClr>
                </a:solidFill>
              </a:rPr>
              <a:t>PWM Digital I/O Pins		4</a:t>
            </a:r>
          </a:p>
          <a:p>
            <a:pPr>
              <a:lnSpc>
                <a:spcPct val="120000"/>
              </a:lnSpc>
              <a:spcBef>
                <a:spcPts val="300"/>
              </a:spcBef>
            </a:pPr>
            <a:r>
              <a:rPr lang="zh-CN" altLang="en-US" sz="1000" b="1" dirty="0">
                <a:solidFill>
                  <a:schemeClr val="tx1">
                    <a:lumMod val="75000"/>
                    <a:lumOff val="25000"/>
                  </a:schemeClr>
                </a:solidFill>
              </a:rPr>
              <a:t>Analog Input Pins		6</a:t>
            </a:r>
          </a:p>
          <a:p>
            <a:pPr>
              <a:lnSpc>
                <a:spcPct val="120000"/>
              </a:lnSpc>
              <a:spcBef>
                <a:spcPts val="300"/>
              </a:spcBef>
            </a:pPr>
            <a:r>
              <a:rPr lang="zh-CN" altLang="en-US" sz="1000" b="1" dirty="0">
                <a:solidFill>
                  <a:schemeClr val="tx1">
                    <a:lumMod val="75000"/>
                    <a:lumOff val="25000"/>
                  </a:schemeClr>
                </a:solidFill>
              </a:rPr>
              <a:t>DC Current per I/O Pin		20 mA</a:t>
            </a:r>
          </a:p>
          <a:p>
            <a:pPr>
              <a:lnSpc>
                <a:spcPct val="120000"/>
              </a:lnSpc>
              <a:spcBef>
                <a:spcPts val="300"/>
              </a:spcBef>
            </a:pPr>
            <a:r>
              <a:rPr lang="zh-CN" altLang="en-US" sz="1000" b="1" dirty="0">
                <a:solidFill>
                  <a:schemeClr val="tx1">
                    <a:lumMod val="75000"/>
                    <a:lumOff val="25000"/>
                  </a:schemeClr>
                </a:solidFill>
              </a:rPr>
              <a:t>Flash Memory		196 kB</a:t>
            </a:r>
          </a:p>
          <a:p>
            <a:pPr>
              <a:lnSpc>
                <a:spcPct val="120000"/>
              </a:lnSpc>
              <a:spcBef>
                <a:spcPts val="300"/>
              </a:spcBef>
            </a:pPr>
            <a:r>
              <a:rPr lang="zh-CN" altLang="en-US" sz="1000" b="1" dirty="0">
                <a:solidFill>
                  <a:schemeClr val="tx1">
                    <a:lumMod val="75000"/>
                    <a:lumOff val="25000"/>
                  </a:schemeClr>
                </a:solidFill>
              </a:rPr>
              <a:t>SRAM		24 kB</a:t>
            </a:r>
          </a:p>
          <a:p>
            <a:pPr>
              <a:lnSpc>
                <a:spcPct val="120000"/>
              </a:lnSpc>
              <a:spcBef>
                <a:spcPts val="300"/>
              </a:spcBef>
            </a:pPr>
            <a:r>
              <a:rPr lang="zh-CN" altLang="en-US" sz="1000" b="1" dirty="0">
                <a:solidFill>
                  <a:schemeClr val="tx1">
                    <a:lumMod val="75000"/>
                    <a:lumOff val="25000"/>
                  </a:schemeClr>
                </a:solidFill>
              </a:rPr>
              <a:t>Clock Speed		32MHz</a:t>
            </a:r>
          </a:p>
          <a:p>
            <a:pPr>
              <a:lnSpc>
                <a:spcPct val="120000"/>
              </a:lnSpc>
              <a:spcBef>
                <a:spcPts val="300"/>
              </a:spcBef>
            </a:pPr>
            <a:r>
              <a:rPr lang="zh-CN" altLang="en-US" sz="1000" b="1" dirty="0">
                <a:solidFill>
                  <a:schemeClr val="tx1">
                    <a:lumMod val="75000"/>
                    <a:lumOff val="25000"/>
                  </a:schemeClr>
                </a:solidFill>
              </a:rPr>
              <a:t>LED_BUILTIN		13</a:t>
            </a:r>
          </a:p>
          <a:p>
            <a:pPr>
              <a:lnSpc>
                <a:spcPct val="120000"/>
              </a:lnSpc>
              <a:spcBef>
                <a:spcPts val="300"/>
              </a:spcBef>
            </a:pPr>
            <a:r>
              <a:rPr lang="zh-CN" altLang="en-US" sz="1000" b="1" dirty="0">
                <a:solidFill>
                  <a:schemeClr val="tx1">
                    <a:lumMod val="75000"/>
                    <a:lumOff val="25000"/>
                  </a:schemeClr>
                </a:solidFill>
              </a:rPr>
              <a:t>Features		Bluetooth LE, 6-axis accelerometer/gyro</a:t>
            </a:r>
          </a:p>
          <a:p>
            <a:pPr>
              <a:lnSpc>
                <a:spcPct val="120000"/>
              </a:lnSpc>
              <a:spcBef>
                <a:spcPts val="300"/>
              </a:spcBef>
            </a:pPr>
            <a:r>
              <a:rPr lang="zh-CN" altLang="en-US" sz="1000" b="1" dirty="0">
                <a:solidFill>
                  <a:schemeClr val="tx1">
                    <a:lumMod val="75000"/>
                    <a:lumOff val="25000"/>
                  </a:schemeClr>
                </a:solidFill>
              </a:rPr>
              <a:t>Length		68.6 mm</a:t>
            </a:r>
          </a:p>
          <a:p>
            <a:pPr>
              <a:lnSpc>
                <a:spcPct val="120000"/>
              </a:lnSpc>
              <a:spcBef>
                <a:spcPts val="300"/>
              </a:spcBef>
            </a:pPr>
            <a:r>
              <a:rPr lang="zh-CN" altLang="en-US" sz="1000" b="1" dirty="0">
                <a:solidFill>
                  <a:schemeClr val="tx1">
                    <a:lumMod val="75000"/>
                    <a:lumOff val="25000"/>
                  </a:schemeClr>
                </a:solidFill>
              </a:rPr>
              <a:t>Width		53.4 mm</a:t>
            </a:r>
          </a:p>
          <a:p>
            <a:pPr>
              <a:lnSpc>
                <a:spcPct val="120000"/>
              </a:lnSpc>
              <a:spcBef>
                <a:spcPts val="300"/>
              </a:spcBef>
            </a:pPr>
            <a:r>
              <a:rPr lang="zh-CN" altLang="en-US" sz="1000" b="1" dirty="0">
                <a:solidFill>
                  <a:schemeClr val="tx1">
                    <a:lumMod val="75000"/>
                    <a:lumOff val="25000"/>
                  </a:schemeClr>
                </a:solidFill>
              </a:rPr>
              <a:t>Weight		34 gr.</a:t>
            </a:r>
          </a:p>
        </p:txBody>
      </p:sp>
      <p:sp>
        <p:nvSpPr>
          <p:cNvPr id="17" name="Rectangle 39"/>
          <p:cNvSpPr>
            <a:spLocks noChangeArrowheads="1"/>
          </p:cNvSpPr>
          <p:nvPr/>
        </p:nvSpPr>
        <p:spPr bwMode="auto">
          <a:xfrm>
            <a:off x="415925" y="278130"/>
            <a:ext cx="676021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000" dirty="0">
                <a:latin typeface="微软雅黑" panose="020B0503020204020204" pitchFamily="34" charset="-122"/>
                <a:ea typeface="微软雅黑" panose="020B0503020204020204" pitchFamily="34" charset="-122"/>
              </a:rPr>
              <a:t>Mechanical arm</a:t>
            </a:r>
            <a:r>
              <a:rPr lang="en-US" altLang="zh-CN" sz="2000" dirty="0">
                <a:latin typeface="微软雅黑" panose="020B0503020204020204" pitchFamily="34" charset="-122"/>
                <a:ea typeface="微软雅黑" panose="020B0503020204020204" pitchFamily="34" charset="-122"/>
              </a:rPr>
              <a:t>-Development Edition Parameter</a:t>
            </a:r>
          </a:p>
        </p:txBody>
      </p:sp>
      <p:grpSp>
        <p:nvGrpSpPr>
          <p:cNvPr id="18" name="组合 17"/>
          <p:cNvGrpSpPr/>
          <p:nvPr/>
        </p:nvGrpSpPr>
        <p:grpSpPr>
          <a:xfrm>
            <a:off x="415925" y="699770"/>
            <a:ext cx="5913120"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505960" y="1282700"/>
            <a:ext cx="4100195" cy="3096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sz="1200" dirty="0">
                <a:solidFill>
                  <a:schemeClr val="tx1">
                    <a:lumMod val="75000"/>
                    <a:lumOff val="25000"/>
                  </a:schemeClr>
                </a:solidFill>
              </a:rPr>
              <a:t>This is the development board that we are going to use with the robot arm. The Arduino Genuino 101 is a learning and development board which contains the Intel® Curie™ Module, designed to integrate the core's low power-consumption and high performance. The 101 adds Bluetooth Low Energy capabilities and has an on-board 6-axis accelerometer/gyroscope, providing exciting opportunities for building creative projects in the connected world. The module contains two tiny cores,  14 digital input/output pins, 6 analog inputs, a USB connector for serial communication and sketch upload, a power jack, an ICSP header with SPI signals and I2C dedicated pins. By using the Arduino Software (IDE), we can program this board. So that we can control the robot arm via command, or setting a trigger and many other ways.</a:t>
            </a:r>
            <a:endParaRPr lang="zh-CN" sz="1200" dirty="0">
              <a:solidFill>
                <a:schemeClr val="tx1">
                  <a:lumMod val="75000"/>
                  <a:lumOff val="25000"/>
                </a:schemeClr>
              </a:solidFill>
            </a:endParaRPr>
          </a:p>
        </p:txBody>
      </p:sp>
      <p:sp>
        <p:nvSpPr>
          <p:cNvPr id="17" name="Rectangle 39"/>
          <p:cNvSpPr>
            <a:spLocks noChangeArrowheads="1"/>
          </p:cNvSpPr>
          <p:nvPr/>
        </p:nvSpPr>
        <p:spPr bwMode="auto">
          <a:xfrm>
            <a:off x="415925" y="278130"/>
            <a:ext cx="505333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000" dirty="0">
                <a:latin typeface="微软雅黑" panose="020B0503020204020204" pitchFamily="34" charset="-122"/>
                <a:ea typeface="微软雅黑" panose="020B0503020204020204" pitchFamily="34" charset="-122"/>
              </a:rPr>
              <a:t>Mechanical arm</a:t>
            </a:r>
            <a:r>
              <a:rPr lang="en-US" altLang="zh-CN" sz="2000" dirty="0">
                <a:latin typeface="微软雅黑" panose="020B0503020204020204" pitchFamily="34" charset="-122"/>
                <a:ea typeface="微软雅黑" panose="020B0503020204020204" pitchFamily="34" charset="-122"/>
              </a:rPr>
              <a:t>-Development Edition</a:t>
            </a:r>
          </a:p>
        </p:txBody>
      </p:sp>
      <p:grpSp>
        <p:nvGrpSpPr>
          <p:cNvPr id="18" name="组合 17"/>
          <p:cNvGrpSpPr/>
          <p:nvPr/>
        </p:nvGrpSpPr>
        <p:grpSpPr>
          <a:xfrm>
            <a:off x="415925" y="699770"/>
            <a:ext cx="461200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descr="Genuino 101"/>
          <p:cNvPicPr>
            <a:picLocks noChangeAspect="1"/>
          </p:cNvPicPr>
          <p:nvPr/>
        </p:nvPicPr>
        <p:blipFill>
          <a:blip r:embed="rId2"/>
          <a:srcRect/>
          <a:stretch>
            <a:fillRect/>
          </a:stretch>
        </p:blipFill>
        <p:spPr>
          <a:xfrm>
            <a:off x="415925" y="1282700"/>
            <a:ext cx="3886835" cy="2466975"/>
          </a:xfrm>
          <a:prstGeom prst="rect">
            <a:avLst/>
          </a:prstGeom>
          <a:noFill/>
          <a:ln w="9525">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15925" y="1068026"/>
            <a:ext cx="3744416" cy="129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lang="en-US" sz="1600" b="1" dirty="0">
                <a:solidFill>
                  <a:schemeClr val="tx1">
                    <a:lumMod val="75000"/>
                    <a:lumOff val="25000"/>
                  </a:schemeClr>
                </a:solidFill>
              </a:rPr>
              <a:t>What do we have?</a:t>
            </a:r>
          </a:p>
          <a:p>
            <a:pPr>
              <a:lnSpc>
                <a:spcPct val="120000"/>
              </a:lnSpc>
              <a:spcBef>
                <a:spcPts val="300"/>
              </a:spcBef>
            </a:pPr>
            <a:r>
              <a:rPr lang="en-US" altLang="zh-CN" sz="1600" dirty="0">
                <a:solidFill>
                  <a:schemeClr val="tx1">
                    <a:lumMod val="75000"/>
                    <a:lumOff val="25000"/>
                  </a:schemeClr>
                </a:solidFill>
              </a:rPr>
              <a:t>Intel RealSense Depth Camera</a:t>
            </a:r>
          </a:p>
          <a:p>
            <a:pPr>
              <a:lnSpc>
                <a:spcPct val="120000"/>
              </a:lnSpc>
              <a:spcBef>
                <a:spcPts val="300"/>
              </a:spcBef>
            </a:pPr>
            <a:r>
              <a:rPr lang="en-US" altLang="zh-CN" sz="1600" dirty="0">
                <a:solidFill>
                  <a:schemeClr val="tx1">
                    <a:lumMod val="75000"/>
                    <a:lumOff val="25000"/>
                  </a:schemeClr>
                </a:solidFill>
              </a:rPr>
              <a:t>Tripod</a:t>
            </a:r>
          </a:p>
          <a:p>
            <a:pPr>
              <a:lnSpc>
                <a:spcPct val="120000"/>
              </a:lnSpc>
              <a:spcBef>
                <a:spcPts val="300"/>
              </a:spcBef>
            </a:pPr>
            <a:r>
              <a:rPr lang="en-US" altLang="zh-CN" sz="1600" dirty="0">
                <a:solidFill>
                  <a:schemeClr val="tx1">
                    <a:lumMod val="75000"/>
                    <a:lumOff val="25000"/>
                  </a:schemeClr>
                </a:solidFill>
              </a:rPr>
              <a:t>USB-C* Cable</a:t>
            </a:r>
          </a:p>
        </p:txBody>
      </p:sp>
      <p:sp>
        <p:nvSpPr>
          <p:cNvPr id="17" name="Rectangle 39"/>
          <p:cNvSpPr>
            <a:spLocks noChangeArrowheads="1"/>
          </p:cNvSpPr>
          <p:nvPr/>
        </p:nvSpPr>
        <p:spPr bwMode="auto">
          <a:xfrm>
            <a:off x="416159" y="278281"/>
            <a:ext cx="2778059"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Realsense</a:t>
            </a:r>
          </a:p>
        </p:txBody>
      </p:sp>
      <p:grpSp>
        <p:nvGrpSpPr>
          <p:cNvPr id="18" name="组合 17"/>
          <p:cNvGrpSpPr/>
          <p:nvPr/>
        </p:nvGrpSpPr>
        <p:grpSpPr>
          <a:xfrm>
            <a:off x="415925" y="699770"/>
            <a:ext cx="124015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1"/>
          <p:cNvPicPr>
            <a:picLocks noChangeAspect="1"/>
          </p:cNvPicPr>
          <p:nvPr/>
        </p:nvPicPr>
        <p:blipFill>
          <a:blip r:embed="rId2"/>
          <a:srcRect t="19082" r="66004" b="30717"/>
          <a:stretch>
            <a:fillRect/>
          </a:stretch>
        </p:blipFill>
        <p:spPr>
          <a:xfrm>
            <a:off x="318611" y="2764472"/>
            <a:ext cx="2054860" cy="1179195"/>
          </a:xfrm>
          <a:prstGeom prst="rect">
            <a:avLst/>
          </a:prstGeom>
          <a:noFill/>
          <a:ln>
            <a:noFill/>
          </a:ln>
        </p:spPr>
      </p:pic>
      <p:pic>
        <p:nvPicPr>
          <p:cNvPr id="4" name="图片 2"/>
          <p:cNvPicPr>
            <a:picLocks noChangeAspect="1"/>
          </p:cNvPicPr>
          <p:nvPr/>
        </p:nvPicPr>
        <p:blipFill>
          <a:blip r:embed="rId3"/>
          <a:stretch>
            <a:fillRect/>
          </a:stretch>
        </p:blipFill>
        <p:spPr>
          <a:xfrm>
            <a:off x="2961005" y="2607310"/>
            <a:ext cx="1874520" cy="1493520"/>
          </a:xfrm>
          <a:prstGeom prst="rect">
            <a:avLst/>
          </a:prstGeom>
          <a:noFill/>
          <a:ln>
            <a:noFill/>
          </a:ln>
        </p:spPr>
      </p:pic>
      <p:pic>
        <p:nvPicPr>
          <p:cNvPr id="5" name="图片 3"/>
          <p:cNvPicPr>
            <a:picLocks noChangeAspect="1"/>
          </p:cNvPicPr>
          <p:nvPr/>
        </p:nvPicPr>
        <p:blipFill>
          <a:blip r:embed="rId4"/>
          <a:stretch>
            <a:fillRect/>
          </a:stretch>
        </p:blipFill>
        <p:spPr>
          <a:xfrm>
            <a:off x="6098540" y="2607310"/>
            <a:ext cx="1803277" cy="154861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3294112" y="1125349"/>
            <a:ext cx="2555776" cy="47429"/>
            <a:chOff x="2190216" y="0"/>
            <a:chExt cx="4752528" cy="108012"/>
          </a:xfrm>
        </p:grpSpPr>
        <p:sp>
          <p:nvSpPr>
            <p:cNvPr id="4" name="矩形 3"/>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TextBox 35"/>
          <p:cNvSpPr txBox="1"/>
          <p:nvPr/>
        </p:nvSpPr>
        <p:spPr>
          <a:xfrm>
            <a:off x="3832860" y="648335"/>
            <a:ext cx="1642745" cy="398780"/>
          </a:xfrm>
          <a:prstGeom prst="rect">
            <a:avLst/>
          </a:prstGeom>
          <a:noFill/>
        </p:spPr>
        <p:txBody>
          <a:bodyPr wrap="square" rtlCol="0">
            <a:spAutoFit/>
          </a:bodyPr>
          <a:lstStyle/>
          <a:p>
            <a:pPr algn="ctr"/>
            <a:r>
              <a:rPr lang="en-US" altLang="zh-CN" sz="2000" dirty="0">
                <a:ln w="6350">
                  <a:noFill/>
                </a:ln>
                <a:solidFill>
                  <a:schemeClr val="tx1">
                    <a:lumMod val="50000"/>
                    <a:lumOff val="50000"/>
                  </a:schemeClr>
                </a:solidFill>
                <a:latin typeface="Arial" panose="020B0604020202020204" pitchFamily="34" charset="0"/>
                <a:ea typeface="微软雅黑" panose="020B0503020204020204" pitchFamily="34" charset="-122"/>
                <a:cs typeface="Arial" panose="020B0604020202020204" pitchFamily="34" charset="0"/>
              </a:rPr>
              <a:t>CONTENTS</a:t>
            </a:r>
          </a:p>
        </p:txBody>
      </p:sp>
      <p:grpSp>
        <p:nvGrpSpPr>
          <p:cNvPr id="2" name="组合 1"/>
          <p:cNvGrpSpPr/>
          <p:nvPr/>
        </p:nvGrpSpPr>
        <p:grpSpPr>
          <a:xfrm>
            <a:off x="522514" y="2571750"/>
            <a:ext cx="1512570" cy="483235"/>
            <a:chOff x="522514" y="3027330"/>
            <a:chExt cx="1512570" cy="367105"/>
          </a:xfrm>
        </p:grpSpPr>
        <p:sp>
          <p:nvSpPr>
            <p:cNvPr id="54" name="矩形 53"/>
            <p:cNvSpPr/>
            <p:nvPr/>
          </p:nvSpPr>
          <p:spPr>
            <a:xfrm>
              <a:off x="522514" y="3027330"/>
              <a:ext cx="1512570" cy="367105"/>
            </a:xfrm>
            <a:prstGeom prst="rect">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5" name="直接连接符 54"/>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69" name="Freeform 9"/>
          <p:cNvSpPr>
            <a:spLocks noEditPoints="1"/>
          </p:cNvSpPr>
          <p:nvPr/>
        </p:nvSpPr>
        <p:spPr bwMode="auto">
          <a:xfrm>
            <a:off x="7681431" y="2080217"/>
            <a:ext cx="380484" cy="247914"/>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lumMod val="50000"/>
            </a:schemeClr>
          </a:solidFill>
          <a:ln>
            <a:noFill/>
          </a:ln>
        </p:spPr>
        <p:txBody>
          <a:bodyPr vert="horz" wrap="square" lIns="91440" tIns="45720" rIns="91440" bIns="45720" numCol="1" anchor="t" anchorCtr="0" compatLnSpc="1"/>
          <a:lstStyle/>
          <a:p>
            <a:endParaRPr lang="zh-CN" altLang="en-US"/>
          </a:p>
        </p:txBody>
      </p:sp>
      <p:sp>
        <p:nvSpPr>
          <p:cNvPr id="70" name="Freeform 10"/>
          <p:cNvSpPr>
            <a:spLocks noEditPoints="1"/>
          </p:cNvSpPr>
          <p:nvPr/>
        </p:nvSpPr>
        <p:spPr bwMode="auto">
          <a:xfrm>
            <a:off x="2800042" y="2062748"/>
            <a:ext cx="286864" cy="287612"/>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lumMod val="50000"/>
            </a:schemeClr>
          </a:solidFill>
          <a:ln>
            <a:noFill/>
          </a:ln>
        </p:spPr>
        <p:txBody>
          <a:bodyPr vert="horz" wrap="square" lIns="91440" tIns="45720" rIns="91440" bIns="45720" numCol="1" anchor="t" anchorCtr="0" compatLnSpc="1"/>
          <a:lstStyle/>
          <a:p>
            <a:endParaRPr lang="zh-CN" altLang="en-US"/>
          </a:p>
        </p:txBody>
      </p:sp>
      <p:sp>
        <p:nvSpPr>
          <p:cNvPr id="71" name="Freeform 11"/>
          <p:cNvSpPr>
            <a:spLocks noEditPoints="1"/>
          </p:cNvSpPr>
          <p:nvPr/>
        </p:nvSpPr>
        <p:spPr bwMode="auto">
          <a:xfrm>
            <a:off x="6084764" y="2046842"/>
            <a:ext cx="246418" cy="313076"/>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lumMod val="50000"/>
            </a:schemeClr>
          </a:solidFill>
          <a:ln>
            <a:noFill/>
          </a:ln>
        </p:spPr>
        <p:txBody>
          <a:bodyPr vert="horz" wrap="square" lIns="91440" tIns="45720" rIns="91440" bIns="45720" numCol="1" anchor="t" anchorCtr="0" compatLnSpc="1"/>
          <a:lstStyle/>
          <a:p>
            <a:endParaRPr lang="zh-CN" altLang="en-US"/>
          </a:p>
        </p:txBody>
      </p:sp>
      <p:sp>
        <p:nvSpPr>
          <p:cNvPr id="72" name="Freeform 12"/>
          <p:cNvSpPr>
            <a:spLocks noEditPoints="1"/>
          </p:cNvSpPr>
          <p:nvPr/>
        </p:nvSpPr>
        <p:spPr bwMode="auto">
          <a:xfrm>
            <a:off x="4464895" y="2050257"/>
            <a:ext cx="214210" cy="30783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lumMod val="50000"/>
            </a:schemeClr>
          </a:solidFill>
          <a:ln>
            <a:noFill/>
          </a:ln>
        </p:spPr>
        <p:txBody>
          <a:bodyPr vert="horz" wrap="square" lIns="91440" tIns="45720" rIns="91440" bIns="45720" numCol="1" anchor="t" anchorCtr="0" compatLnSpc="1"/>
          <a:lstStyle/>
          <a:p>
            <a:endParaRPr lang="zh-CN" altLang="en-US"/>
          </a:p>
        </p:txBody>
      </p:sp>
      <p:sp>
        <p:nvSpPr>
          <p:cNvPr id="73" name="Freeform 13"/>
          <p:cNvSpPr>
            <a:spLocks noEditPoints="1"/>
          </p:cNvSpPr>
          <p:nvPr/>
        </p:nvSpPr>
        <p:spPr bwMode="auto">
          <a:xfrm>
            <a:off x="1100223" y="2059245"/>
            <a:ext cx="349030" cy="28985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lumMod val="50000"/>
            </a:schemeClr>
          </a:solidFill>
          <a:ln>
            <a:noFill/>
          </a:ln>
        </p:spPr>
        <p:txBody>
          <a:bodyPr vert="horz" wrap="square" lIns="91440" tIns="45720" rIns="91440" bIns="45720" numCol="1" anchor="t" anchorCtr="0" compatLnSpc="1"/>
          <a:lstStyle/>
          <a:p>
            <a:endParaRPr lang="zh-CN" altLang="en-US"/>
          </a:p>
        </p:txBody>
      </p:sp>
      <p:grpSp>
        <p:nvGrpSpPr>
          <p:cNvPr id="74" name="组合 73"/>
          <p:cNvGrpSpPr/>
          <p:nvPr/>
        </p:nvGrpSpPr>
        <p:grpSpPr>
          <a:xfrm>
            <a:off x="2167164" y="2571750"/>
            <a:ext cx="1512542" cy="483235"/>
            <a:chOff x="522514" y="3027330"/>
            <a:chExt cx="1512542" cy="367105"/>
          </a:xfrm>
        </p:grpSpPr>
        <p:sp>
          <p:nvSpPr>
            <p:cNvPr id="75" name="矩形 74"/>
            <p:cNvSpPr/>
            <p:nvPr/>
          </p:nvSpPr>
          <p:spPr>
            <a:xfrm>
              <a:off x="522514" y="3027330"/>
              <a:ext cx="1456690" cy="367105"/>
            </a:xfrm>
            <a:prstGeom prst="rect">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6" name="直接连接符 75"/>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3818164" y="2571750"/>
            <a:ext cx="1512542" cy="483235"/>
            <a:chOff x="522514" y="3027330"/>
            <a:chExt cx="1512542" cy="367105"/>
          </a:xfrm>
        </p:grpSpPr>
        <p:sp>
          <p:nvSpPr>
            <p:cNvPr id="78" name="矩形 77"/>
            <p:cNvSpPr/>
            <p:nvPr/>
          </p:nvSpPr>
          <p:spPr>
            <a:xfrm>
              <a:off x="522514" y="3027330"/>
              <a:ext cx="1492885" cy="367105"/>
            </a:xfrm>
            <a:prstGeom prst="rect">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9" name="直接连接符 78"/>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5475514" y="2571750"/>
            <a:ext cx="1512542" cy="483235"/>
            <a:chOff x="522514" y="3027330"/>
            <a:chExt cx="1512542" cy="367105"/>
          </a:xfrm>
        </p:grpSpPr>
        <p:sp>
          <p:nvSpPr>
            <p:cNvPr id="81" name="矩形 80"/>
            <p:cNvSpPr/>
            <p:nvPr/>
          </p:nvSpPr>
          <p:spPr>
            <a:xfrm>
              <a:off x="522514" y="3027330"/>
              <a:ext cx="1365250" cy="367105"/>
            </a:xfrm>
            <a:prstGeom prst="rect">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2" name="直接连接符 81"/>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7115175" y="2571750"/>
            <a:ext cx="1731010" cy="483870"/>
            <a:chOff x="522514" y="3027330"/>
            <a:chExt cx="1512542" cy="366797"/>
          </a:xfrm>
        </p:grpSpPr>
        <p:sp>
          <p:nvSpPr>
            <p:cNvPr id="84" name="矩形 83"/>
            <p:cNvSpPr/>
            <p:nvPr/>
          </p:nvSpPr>
          <p:spPr>
            <a:xfrm>
              <a:off x="522514" y="3027330"/>
              <a:ext cx="1299914" cy="366797"/>
            </a:xfrm>
            <a:prstGeom prst="rect">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5" name="直接连接符 84"/>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64" name="矩形 63"/>
          <p:cNvSpPr/>
          <p:nvPr/>
        </p:nvSpPr>
        <p:spPr>
          <a:xfrm>
            <a:off x="4174489" y="2667289"/>
            <a:ext cx="795020" cy="275590"/>
          </a:xfrm>
          <a:prstGeom prst="rect">
            <a:avLst/>
          </a:prstGeom>
        </p:spPr>
        <p:txBody>
          <a:bodyPr wrap="none">
            <a:spAutoFit/>
          </a:bodyPr>
          <a:lstStyle/>
          <a:p>
            <a:pPr algn="ctr"/>
            <a:r>
              <a:rPr lang="en-US" altLang="zh-CN" sz="1200" b="1" dirty="0">
                <a:ln w="6350">
                  <a:noFill/>
                </a:ln>
                <a:solidFill>
                  <a:schemeClr val="bg1">
                    <a:lumMod val="50000"/>
                  </a:schemeClr>
                </a:solidFill>
                <a:latin typeface="Impact" panose="020B0806030902050204" pitchFamily="34" charset="0"/>
                <a:ea typeface="微软雅黑" panose="020B0503020204020204" pitchFamily="34" charset="-122"/>
              </a:rPr>
              <a:t>Hardware</a:t>
            </a:r>
          </a:p>
        </p:txBody>
      </p:sp>
      <p:sp>
        <p:nvSpPr>
          <p:cNvPr id="65" name="矩形 64"/>
          <p:cNvSpPr/>
          <p:nvPr/>
        </p:nvSpPr>
        <p:spPr>
          <a:xfrm>
            <a:off x="2564080" y="2667289"/>
            <a:ext cx="710452" cy="276999"/>
          </a:xfrm>
          <a:prstGeom prst="rect">
            <a:avLst/>
          </a:prstGeom>
        </p:spPr>
        <p:txBody>
          <a:bodyPr wrap="none">
            <a:spAutoFit/>
          </a:bodyPr>
          <a:lstStyle/>
          <a:p>
            <a:pPr algn="ctr"/>
            <a:r>
              <a:rPr lang="en-US" altLang="zh-CN" sz="1200" b="1" dirty="0">
                <a:ln w="6350">
                  <a:noFill/>
                </a:ln>
                <a:solidFill>
                  <a:schemeClr val="bg1">
                    <a:lumMod val="50000"/>
                  </a:schemeClr>
                </a:solidFill>
                <a:latin typeface="Impact" panose="020B0806030902050204" pitchFamily="34" charset="0"/>
                <a:ea typeface="微软雅黑" panose="020B0503020204020204" pitchFamily="34" charset="-122"/>
              </a:rPr>
              <a:t>Our plan</a:t>
            </a:r>
          </a:p>
        </p:txBody>
      </p:sp>
      <p:sp>
        <p:nvSpPr>
          <p:cNvPr id="66" name="矩形 65"/>
          <p:cNvSpPr/>
          <p:nvPr/>
        </p:nvSpPr>
        <p:spPr>
          <a:xfrm>
            <a:off x="697527" y="2667289"/>
            <a:ext cx="1138170" cy="275590"/>
          </a:xfrm>
          <a:prstGeom prst="rect">
            <a:avLst/>
          </a:prstGeom>
        </p:spPr>
        <p:txBody>
          <a:bodyPr wrap="square">
            <a:spAutoFit/>
          </a:bodyPr>
          <a:lstStyle/>
          <a:p>
            <a:pPr algn="ctr"/>
            <a:r>
              <a:rPr lang="en-US" altLang="zh-CN" sz="1200" b="1" dirty="0">
                <a:ln w="6350">
                  <a:noFill/>
                </a:ln>
                <a:solidFill>
                  <a:schemeClr val="bg1">
                    <a:lumMod val="50000"/>
                  </a:schemeClr>
                </a:solidFill>
                <a:latin typeface="Impact" panose="020B0806030902050204" pitchFamily="34" charset="0"/>
                <a:ea typeface="微软雅黑" panose="020B0503020204020204" pitchFamily="34" charset="-122"/>
              </a:rPr>
              <a:t>Backgrounds</a:t>
            </a:r>
          </a:p>
        </p:txBody>
      </p:sp>
      <p:sp>
        <p:nvSpPr>
          <p:cNvPr id="67" name="矩形 66"/>
          <p:cNvSpPr/>
          <p:nvPr/>
        </p:nvSpPr>
        <p:spPr>
          <a:xfrm>
            <a:off x="6995793" y="2667289"/>
            <a:ext cx="1776730" cy="275590"/>
          </a:xfrm>
          <a:prstGeom prst="rect">
            <a:avLst/>
          </a:prstGeom>
        </p:spPr>
        <p:txBody>
          <a:bodyPr wrap="none">
            <a:spAutoFit/>
          </a:bodyPr>
          <a:lstStyle/>
          <a:p>
            <a:pPr algn="ctr"/>
            <a:r>
              <a:rPr lang="en-US" sz="1200" b="1" dirty="0">
                <a:ln w="6350">
                  <a:noFill/>
                </a:ln>
                <a:solidFill>
                  <a:schemeClr val="bg1">
                    <a:lumMod val="50000"/>
                  </a:schemeClr>
                </a:solidFill>
                <a:latin typeface="Impact" panose="020B0806030902050204" pitchFamily="34" charset="0"/>
                <a:ea typeface="微软雅黑" panose="020B0503020204020204" pitchFamily="34" charset="-122"/>
              </a:rPr>
              <a:t>Integration &amp; Expectation</a:t>
            </a:r>
          </a:p>
        </p:txBody>
      </p:sp>
      <p:sp>
        <p:nvSpPr>
          <p:cNvPr id="68" name="矩形 67"/>
          <p:cNvSpPr/>
          <p:nvPr/>
        </p:nvSpPr>
        <p:spPr>
          <a:xfrm>
            <a:off x="5858084" y="2667289"/>
            <a:ext cx="746760" cy="275590"/>
          </a:xfrm>
          <a:prstGeom prst="rect">
            <a:avLst/>
          </a:prstGeom>
        </p:spPr>
        <p:txBody>
          <a:bodyPr wrap="none">
            <a:spAutoFit/>
          </a:bodyPr>
          <a:lstStyle/>
          <a:p>
            <a:pPr algn="ctr"/>
            <a:r>
              <a:rPr lang="en-US" altLang="zh-CN" sz="1200" b="1" dirty="0">
                <a:ln w="6350">
                  <a:noFill/>
                </a:ln>
                <a:solidFill>
                  <a:schemeClr val="bg1">
                    <a:lumMod val="50000"/>
                  </a:schemeClr>
                </a:solidFill>
                <a:latin typeface="Impact" panose="020B0806030902050204" pitchFamily="34" charset="0"/>
                <a:ea typeface="微软雅黑" panose="020B0503020204020204" pitchFamily="34" charset="-122"/>
              </a:rPr>
              <a:t>Software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5868144" y="2114848"/>
            <a:ext cx="1967230" cy="752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lang="en-US" sz="2000" dirty="0">
                <a:solidFill>
                  <a:schemeClr val="tx1">
                    <a:lumMod val="75000"/>
                    <a:lumOff val="25000"/>
                  </a:schemeClr>
                </a:solidFill>
              </a:rPr>
              <a:t>a RGB stream</a:t>
            </a:r>
          </a:p>
          <a:p>
            <a:pPr>
              <a:lnSpc>
                <a:spcPct val="120000"/>
              </a:lnSpc>
              <a:spcBef>
                <a:spcPts val="300"/>
              </a:spcBef>
            </a:pPr>
            <a:r>
              <a:rPr lang="en-US" sz="2000" dirty="0">
                <a:solidFill>
                  <a:schemeClr val="tx1">
                    <a:lumMod val="75000"/>
                    <a:lumOff val="25000"/>
                  </a:schemeClr>
                </a:solidFill>
              </a:rPr>
              <a:t>a depth stream</a:t>
            </a:r>
          </a:p>
        </p:txBody>
      </p:sp>
      <p:sp>
        <p:nvSpPr>
          <p:cNvPr id="17" name="Rectangle 39"/>
          <p:cNvSpPr>
            <a:spLocks noChangeArrowheads="1"/>
          </p:cNvSpPr>
          <p:nvPr/>
        </p:nvSpPr>
        <p:spPr bwMode="auto">
          <a:xfrm>
            <a:off x="415925" y="278130"/>
            <a:ext cx="433959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Realsense-Intel RealSense viewer</a:t>
            </a:r>
          </a:p>
        </p:txBody>
      </p:sp>
      <p:grpSp>
        <p:nvGrpSpPr>
          <p:cNvPr id="18" name="组合 17"/>
          <p:cNvGrpSpPr/>
          <p:nvPr/>
        </p:nvGrpSpPr>
        <p:grpSpPr>
          <a:xfrm>
            <a:off x="415925" y="699770"/>
            <a:ext cx="4052570"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4"/>
          <p:cNvPicPr>
            <a:picLocks noChangeAspect="1"/>
          </p:cNvPicPr>
          <p:nvPr/>
        </p:nvPicPr>
        <p:blipFill>
          <a:blip r:embed="rId2"/>
          <a:stretch>
            <a:fillRect/>
          </a:stretch>
        </p:blipFill>
        <p:spPr>
          <a:xfrm>
            <a:off x="415925" y="991870"/>
            <a:ext cx="5016500" cy="299847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15925" y="1957334"/>
            <a:ext cx="7649845" cy="620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sz="3600" b="1" dirty="0">
                <a:solidFill>
                  <a:schemeClr val="tx1">
                    <a:lumMod val="75000"/>
                    <a:lumOff val="25000"/>
                  </a:schemeClr>
                </a:solidFill>
              </a:rPr>
              <a:t>What can we do with it?</a:t>
            </a:r>
          </a:p>
        </p:txBody>
      </p:sp>
      <p:sp>
        <p:nvSpPr>
          <p:cNvPr id="17" name="Rectangle 39"/>
          <p:cNvSpPr>
            <a:spLocks noChangeArrowheads="1"/>
          </p:cNvSpPr>
          <p:nvPr/>
        </p:nvSpPr>
        <p:spPr bwMode="auto">
          <a:xfrm>
            <a:off x="416159" y="278281"/>
            <a:ext cx="2778059"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Realsense</a:t>
            </a:r>
          </a:p>
        </p:txBody>
      </p:sp>
      <p:grpSp>
        <p:nvGrpSpPr>
          <p:cNvPr id="18" name="组合 17"/>
          <p:cNvGrpSpPr/>
          <p:nvPr/>
        </p:nvGrpSpPr>
        <p:grpSpPr>
          <a:xfrm>
            <a:off x="415925" y="699770"/>
            <a:ext cx="124015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nvSpPr>
        <p:spPr>
          <a:xfrm>
            <a:off x="4573570" y="2676794"/>
            <a:ext cx="1220470" cy="321945"/>
          </a:xfrm>
          <a:prstGeom prst="rect">
            <a:avLst/>
          </a:prstGeom>
        </p:spPr>
        <p:txBody>
          <a:bodyPr wrap="none">
            <a:spAutoFit/>
          </a:bodyPr>
          <a:lstStyle/>
          <a:p>
            <a:pPr marL="171450" indent="-171450" algn="l">
              <a:lnSpc>
                <a:spcPct val="150000"/>
              </a:lnSpc>
              <a:buFont typeface="Wingdings" panose="05000000000000000000" pitchFamily="2" charset="2"/>
              <a:buChar char="ü"/>
            </a:pPr>
            <a:r>
              <a:rPr lang="en-US" altLang="zh-CN" sz="1000" dirty="0">
                <a:ln w="6350">
                  <a:noFill/>
                </a:ln>
                <a:solidFill>
                  <a:schemeClr val="bg1">
                    <a:lumMod val="50000"/>
                  </a:schemeClr>
                </a:solidFill>
                <a:latin typeface="Impact" panose="020B0806030902050204" pitchFamily="34" charset="0"/>
                <a:ea typeface="微软雅黑" panose="020B0503020204020204" pitchFamily="34" charset="-122"/>
              </a:rPr>
              <a:t>Object Detection</a:t>
            </a:r>
            <a:endParaRPr lang="zh-CN" altLang="en-US" sz="1000" dirty="0">
              <a:ln w="6350">
                <a:noFill/>
              </a:ln>
              <a:solidFill>
                <a:schemeClr val="bg1">
                  <a:lumMod val="50000"/>
                </a:schemeClr>
              </a:solidFill>
              <a:latin typeface="Impact" panose="020B0806030902050204" pitchFamily="34" charset="0"/>
              <a:ea typeface="微软雅黑" panose="020B0503020204020204" pitchFamily="34" charset="-122"/>
            </a:endParaRPr>
          </a:p>
        </p:txBody>
      </p:sp>
      <p:sp>
        <p:nvSpPr>
          <p:cNvPr id="39" name="矩形 38"/>
          <p:cNvSpPr/>
          <p:nvPr/>
        </p:nvSpPr>
        <p:spPr>
          <a:xfrm>
            <a:off x="5364088" y="2070506"/>
            <a:ext cx="2520280" cy="398780"/>
          </a:xfrm>
          <a:prstGeom prst="rect">
            <a:avLst/>
          </a:prstGeom>
        </p:spPr>
        <p:txBody>
          <a:bodyPr wrap="square">
            <a:spAutoFit/>
          </a:bodyPr>
          <a:lstStyle/>
          <a:p>
            <a:r>
              <a:rPr lang="en-US" altLang="zh-CN" sz="2000" b="1" dirty="0">
                <a:ln w="6350">
                  <a:noFill/>
                </a:ln>
                <a:solidFill>
                  <a:schemeClr val="tx1">
                    <a:lumMod val="50000"/>
                    <a:lumOff val="50000"/>
                  </a:schemeClr>
                </a:solidFill>
                <a:latin typeface="Impact" panose="020B0806030902050204" pitchFamily="34" charset="0"/>
                <a:ea typeface="微软雅黑" panose="020B0503020204020204" pitchFamily="34" charset="-122"/>
              </a:rPr>
              <a:t>Software</a:t>
            </a:r>
          </a:p>
        </p:txBody>
      </p:sp>
      <p:sp>
        <p:nvSpPr>
          <p:cNvPr id="41" name="矩形 40"/>
          <p:cNvSpPr/>
          <p:nvPr/>
        </p:nvSpPr>
        <p:spPr>
          <a:xfrm>
            <a:off x="4573570" y="1790523"/>
            <a:ext cx="790518" cy="768350"/>
          </a:xfrm>
          <a:prstGeom prst="rect">
            <a:avLst/>
          </a:prstGeom>
        </p:spPr>
        <p:txBody>
          <a:bodyPr wrap="square">
            <a:spAutoFit/>
          </a:bodyPr>
          <a:lstStyle/>
          <a:p>
            <a:pPr algn="ctr"/>
            <a:r>
              <a:rPr lang="en-US" altLang="zh-CN" sz="4400" dirty="0">
                <a:ln w="6350">
                  <a:noFill/>
                </a:ln>
                <a:solidFill>
                  <a:schemeClr val="bg1">
                    <a:lumMod val="50000"/>
                  </a:schemeClr>
                </a:solidFill>
                <a:latin typeface="Impact" panose="020B0806030902050204" pitchFamily="34" charset="0"/>
                <a:ea typeface="微软雅黑" panose="020B0503020204020204" pitchFamily="34" charset="-122"/>
              </a:rPr>
              <a:t>04</a:t>
            </a:r>
            <a:endParaRPr lang="zh-CN" altLang="en-US" sz="4400" dirty="0">
              <a:ln w="6350">
                <a:noFill/>
              </a:ln>
              <a:solidFill>
                <a:schemeClr val="bg1">
                  <a:lumMod val="50000"/>
                </a:schemeClr>
              </a:solidFill>
              <a:latin typeface="Impact" panose="020B0806030902050204" pitchFamily="34" charset="0"/>
              <a:ea typeface="微软雅黑" panose="020B0503020204020204" pitchFamily="34" charset="-122"/>
            </a:endParaRPr>
          </a:p>
        </p:txBody>
      </p:sp>
      <p:grpSp>
        <p:nvGrpSpPr>
          <p:cNvPr id="47" name="组合 46"/>
          <p:cNvGrpSpPr/>
          <p:nvPr/>
        </p:nvGrpSpPr>
        <p:grpSpPr>
          <a:xfrm>
            <a:off x="0" y="2517744"/>
            <a:ext cx="9144000" cy="54006"/>
            <a:chOff x="2190216" y="0"/>
            <a:chExt cx="7128792" cy="108012"/>
          </a:xfrm>
        </p:grpSpPr>
        <p:sp>
          <p:nvSpPr>
            <p:cNvPr id="50" name="矩形 49"/>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6942744" y="0"/>
              <a:ext cx="1188132" cy="1080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8130876" y="0"/>
              <a:ext cx="1188132" cy="1080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5148064" y="1347614"/>
            <a:ext cx="3744416" cy="353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sz="2000" dirty="0">
                <a:solidFill>
                  <a:schemeClr val="tx1">
                    <a:lumMod val="75000"/>
                    <a:lumOff val="25000"/>
                  </a:schemeClr>
                </a:solidFill>
              </a:rPr>
              <a:t>Training time:</a:t>
            </a:r>
          </a:p>
          <a:p>
            <a:pPr>
              <a:lnSpc>
                <a:spcPct val="120000"/>
              </a:lnSpc>
              <a:spcBef>
                <a:spcPts val="300"/>
              </a:spcBef>
            </a:pPr>
            <a:r>
              <a:rPr sz="2000" dirty="0">
                <a:solidFill>
                  <a:schemeClr val="tx1">
                    <a:lumMod val="75000"/>
                    <a:lumOff val="25000"/>
                  </a:schemeClr>
                </a:solidFill>
              </a:rPr>
              <a:t>inputs -&gt; preprocess -&gt; predict -&gt; loss -&gt; outputs</a:t>
            </a:r>
          </a:p>
          <a:p>
            <a:pPr>
              <a:lnSpc>
                <a:spcPct val="120000"/>
              </a:lnSpc>
              <a:spcBef>
                <a:spcPts val="300"/>
              </a:spcBef>
            </a:pPr>
            <a:endParaRPr sz="2000" dirty="0">
              <a:solidFill>
                <a:schemeClr val="tx1">
                  <a:lumMod val="75000"/>
                  <a:lumOff val="25000"/>
                </a:schemeClr>
              </a:solidFill>
            </a:endParaRPr>
          </a:p>
          <a:p>
            <a:pPr>
              <a:lnSpc>
                <a:spcPct val="120000"/>
              </a:lnSpc>
              <a:spcBef>
                <a:spcPts val="300"/>
              </a:spcBef>
            </a:pPr>
            <a:r>
              <a:rPr sz="2000" dirty="0">
                <a:solidFill>
                  <a:schemeClr val="tx1">
                    <a:lumMod val="75000"/>
                    <a:lumOff val="25000"/>
                  </a:schemeClr>
                </a:solidFill>
              </a:rPr>
              <a:t>Evaluation time:</a:t>
            </a:r>
          </a:p>
          <a:p>
            <a:pPr>
              <a:lnSpc>
                <a:spcPct val="120000"/>
              </a:lnSpc>
              <a:spcBef>
                <a:spcPts val="300"/>
              </a:spcBef>
            </a:pPr>
            <a:r>
              <a:rPr sz="2000" dirty="0">
                <a:solidFill>
                  <a:schemeClr val="tx1">
                    <a:lumMod val="75000"/>
                    <a:lumOff val="25000"/>
                  </a:schemeClr>
                </a:solidFill>
              </a:rPr>
              <a:t>inputs -&gt; preprocess -&gt; predict -&gt; postprocess -&gt; outputs</a:t>
            </a:r>
            <a:endParaRPr lang="en-US" altLang="zh-CN" sz="2000" dirty="0">
              <a:solidFill>
                <a:schemeClr val="tx1">
                  <a:lumMod val="75000"/>
                  <a:lumOff val="25000"/>
                </a:schemeClr>
              </a:solidFill>
            </a:endParaRPr>
          </a:p>
          <a:p>
            <a:pPr>
              <a:lnSpc>
                <a:spcPct val="120000"/>
              </a:lnSpc>
              <a:spcBef>
                <a:spcPts val="300"/>
              </a:spcBef>
            </a:pPr>
            <a:endParaRPr lang="en-US" altLang="zh-CN" sz="2000" dirty="0">
              <a:solidFill>
                <a:schemeClr val="tx1">
                  <a:lumMod val="75000"/>
                  <a:lumOff val="25000"/>
                </a:schemeClr>
              </a:solidFill>
            </a:endParaRPr>
          </a:p>
          <a:p>
            <a:pPr>
              <a:lnSpc>
                <a:spcPct val="120000"/>
              </a:lnSpc>
              <a:spcBef>
                <a:spcPts val="300"/>
              </a:spcBef>
            </a:pPr>
            <a:endParaRPr sz="2000" dirty="0">
              <a:solidFill>
                <a:schemeClr val="tx1">
                  <a:lumMod val="75000"/>
                  <a:lumOff val="25000"/>
                </a:schemeClr>
              </a:solidFill>
            </a:endParaRPr>
          </a:p>
        </p:txBody>
      </p:sp>
      <p:sp>
        <p:nvSpPr>
          <p:cNvPr id="17" name="Rectangle 39"/>
          <p:cNvSpPr>
            <a:spLocks noChangeArrowheads="1"/>
          </p:cNvSpPr>
          <p:nvPr/>
        </p:nvSpPr>
        <p:spPr bwMode="auto">
          <a:xfrm>
            <a:off x="416159" y="278281"/>
            <a:ext cx="2778059"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Object Detection</a:t>
            </a:r>
          </a:p>
        </p:txBody>
      </p:sp>
      <p:grpSp>
        <p:nvGrpSpPr>
          <p:cNvPr id="18" name="组合 17"/>
          <p:cNvGrpSpPr/>
          <p:nvPr/>
        </p:nvGrpSpPr>
        <p:grpSpPr>
          <a:xfrm>
            <a:off x="415925" y="699770"/>
            <a:ext cx="205549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5925" y="1005205"/>
            <a:ext cx="4533900" cy="387604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15925" y="954361"/>
            <a:ext cx="3744416" cy="257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sz="1400" dirty="0">
                <a:solidFill>
                  <a:schemeClr val="tx1">
                    <a:lumMod val="75000"/>
                    <a:lumOff val="25000"/>
                  </a:schemeClr>
                </a:solidFill>
              </a:rPr>
              <a:t>Faster R-CNN</a:t>
            </a:r>
          </a:p>
        </p:txBody>
      </p:sp>
      <p:sp>
        <p:nvSpPr>
          <p:cNvPr id="17" name="Rectangle 39"/>
          <p:cNvSpPr>
            <a:spLocks noChangeArrowheads="1"/>
          </p:cNvSpPr>
          <p:nvPr/>
        </p:nvSpPr>
        <p:spPr bwMode="auto">
          <a:xfrm>
            <a:off x="416159" y="278281"/>
            <a:ext cx="2778059"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Object Detection</a:t>
            </a:r>
          </a:p>
        </p:txBody>
      </p:sp>
      <p:grpSp>
        <p:nvGrpSpPr>
          <p:cNvPr id="18" name="组合 17"/>
          <p:cNvGrpSpPr/>
          <p:nvPr/>
        </p:nvGrpSpPr>
        <p:grpSpPr>
          <a:xfrm>
            <a:off x="415925" y="699770"/>
            <a:ext cx="205549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925" y="1283970"/>
            <a:ext cx="3500755" cy="3486785"/>
          </a:xfrm>
          <a:prstGeom prst="rect">
            <a:avLst/>
          </a:prstGeom>
        </p:spPr>
      </p:pic>
      <p:pic>
        <p:nvPicPr>
          <p:cNvPr id="4" name="图片 8"/>
          <p:cNvPicPr>
            <a:picLocks noChangeAspect="1"/>
          </p:cNvPicPr>
          <p:nvPr/>
        </p:nvPicPr>
        <p:blipFill>
          <a:blip r:embed="rId3"/>
          <a:stretch>
            <a:fillRect/>
          </a:stretch>
        </p:blipFill>
        <p:spPr>
          <a:xfrm>
            <a:off x="4372293" y="1283653"/>
            <a:ext cx="3815715" cy="349186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15925" y="954361"/>
            <a:ext cx="3744416" cy="257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lang="en-US" sz="1400" dirty="0">
                <a:solidFill>
                  <a:schemeClr val="tx1">
                    <a:lumMod val="75000"/>
                    <a:lumOff val="25000"/>
                  </a:schemeClr>
                </a:solidFill>
              </a:rPr>
              <a:t>SSD</a:t>
            </a:r>
          </a:p>
        </p:txBody>
      </p:sp>
      <p:sp>
        <p:nvSpPr>
          <p:cNvPr id="17" name="Rectangle 39"/>
          <p:cNvSpPr>
            <a:spLocks noChangeArrowheads="1"/>
          </p:cNvSpPr>
          <p:nvPr/>
        </p:nvSpPr>
        <p:spPr bwMode="auto">
          <a:xfrm>
            <a:off x="416159" y="278281"/>
            <a:ext cx="2778059"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Object Detection</a:t>
            </a:r>
          </a:p>
        </p:txBody>
      </p:sp>
      <p:grpSp>
        <p:nvGrpSpPr>
          <p:cNvPr id="18" name="组合 17"/>
          <p:cNvGrpSpPr/>
          <p:nvPr/>
        </p:nvGrpSpPr>
        <p:grpSpPr>
          <a:xfrm>
            <a:off x="415925" y="699770"/>
            <a:ext cx="205549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70985" y="2067694"/>
            <a:ext cx="5270500" cy="1833245"/>
          </a:xfrm>
          <a:prstGeom prst="rect">
            <a:avLst/>
          </a:prstGeom>
        </p:spPr>
      </p:pic>
      <p:pic>
        <p:nvPicPr>
          <p:cNvPr id="6" name="图片 6"/>
          <p:cNvPicPr>
            <a:picLocks noChangeAspect="1"/>
          </p:cNvPicPr>
          <p:nvPr/>
        </p:nvPicPr>
        <p:blipFill>
          <a:blip r:embed="rId3"/>
          <a:stretch>
            <a:fillRect/>
          </a:stretch>
        </p:blipFill>
        <p:spPr>
          <a:xfrm>
            <a:off x="262697" y="1390562"/>
            <a:ext cx="3620963" cy="3588473"/>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15925" y="954361"/>
            <a:ext cx="3744416" cy="257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sz="1400" dirty="0">
                <a:solidFill>
                  <a:schemeClr val="tx1">
                    <a:lumMod val="75000"/>
                    <a:lumOff val="25000"/>
                  </a:schemeClr>
                </a:solidFill>
              </a:rPr>
              <a:t>Training custom Object-detection classifier</a:t>
            </a:r>
          </a:p>
        </p:txBody>
      </p:sp>
      <p:sp>
        <p:nvSpPr>
          <p:cNvPr id="17" name="Rectangle 39"/>
          <p:cNvSpPr>
            <a:spLocks noChangeArrowheads="1"/>
          </p:cNvSpPr>
          <p:nvPr/>
        </p:nvSpPr>
        <p:spPr bwMode="auto">
          <a:xfrm>
            <a:off x="416159" y="278281"/>
            <a:ext cx="2778059"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Object Detection</a:t>
            </a:r>
          </a:p>
        </p:txBody>
      </p:sp>
      <p:grpSp>
        <p:nvGrpSpPr>
          <p:cNvPr id="18" name="组合 17"/>
          <p:cNvGrpSpPr/>
          <p:nvPr/>
        </p:nvGrpSpPr>
        <p:grpSpPr>
          <a:xfrm>
            <a:off x="415925" y="699770"/>
            <a:ext cx="205549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9"/>
          <p:cNvPicPr>
            <a:picLocks noChangeAspect="1"/>
          </p:cNvPicPr>
          <p:nvPr/>
        </p:nvPicPr>
        <p:blipFill>
          <a:blip r:embed="rId2"/>
          <a:stretch>
            <a:fillRect/>
          </a:stretch>
        </p:blipFill>
        <p:spPr>
          <a:xfrm>
            <a:off x="415925" y="1417320"/>
            <a:ext cx="5797550" cy="297370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a:off x="5364088" y="2070506"/>
            <a:ext cx="2520280" cy="398780"/>
          </a:xfrm>
          <a:prstGeom prst="rect">
            <a:avLst/>
          </a:prstGeom>
        </p:spPr>
        <p:txBody>
          <a:bodyPr wrap="square">
            <a:spAutoFit/>
          </a:bodyPr>
          <a:lstStyle/>
          <a:p>
            <a:r>
              <a:rPr lang="en-US" altLang="zh-CN" sz="2000" b="1" dirty="0">
                <a:ln w="6350">
                  <a:noFill/>
                </a:ln>
                <a:solidFill>
                  <a:schemeClr val="tx1">
                    <a:lumMod val="50000"/>
                    <a:lumOff val="50000"/>
                  </a:schemeClr>
                </a:solidFill>
                <a:latin typeface="Impact" panose="020B0806030902050204" pitchFamily="34" charset="0"/>
                <a:ea typeface="微软雅黑" panose="020B0503020204020204" pitchFamily="34" charset="-122"/>
              </a:rPr>
              <a:t>Integration</a:t>
            </a:r>
          </a:p>
        </p:txBody>
      </p:sp>
      <p:sp>
        <p:nvSpPr>
          <p:cNvPr id="41" name="矩形 40"/>
          <p:cNvSpPr/>
          <p:nvPr/>
        </p:nvSpPr>
        <p:spPr>
          <a:xfrm>
            <a:off x="4573570" y="1790523"/>
            <a:ext cx="790518" cy="768350"/>
          </a:xfrm>
          <a:prstGeom prst="rect">
            <a:avLst/>
          </a:prstGeom>
        </p:spPr>
        <p:txBody>
          <a:bodyPr wrap="square">
            <a:spAutoFit/>
          </a:bodyPr>
          <a:lstStyle/>
          <a:p>
            <a:pPr algn="ctr"/>
            <a:r>
              <a:rPr lang="en-US" altLang="zh-CN" sz="4400" dirty="0">
                <a:ln w="6350">
                  <a:noFill/>
                </a:ln>
                <a:solidFill>
                  <a:schemeClr val="bg1">
                    <a:lumMod val="50000"/>
                  </a:schemeClr>
                </a:solidFill>
                <a:latin typeface="Impact" panose="020B0806030902050204" pitchFamily="34" charset="0"/>
                <a:ea typeface="微软雅黑" panose="020B0503020204020204" pitchFamily="34" charset="-122"/>
              </a:rPr>
              <a:t>05</a:t>
            </a:r>
            <a:endParaRPr lang="zh-CN" altLang="en-US" sz="4400" dirty="0">
              <a:ln w="6350">
                <a:noFill/>
              </a:ln>
              <a:solidFill>
                <a:schemeClr val="bg1">
                  <a:lumMod val="50000"/>
                </a:schemeClr>
              </a:solidFill>
              <a:latin typeface="Impact" panose="020B0806030902050204" pitchFamily="34" charset="0"/>
              <a:ea typeface="微软雅黑" panose="020B0503020204020204" pitchFamily="34" charset="-122"/>
            </a:endParaRPr>
          </a:p>
        </p:txBody>
      </p:sp>
      <p:grpSp>
        <p:nvGrpSpPr>
          <p:cNvPr id="47" name="组合 46"/>
          <p:cNvGrpSpPr/>
          <p:nvPr/>
        </p:nvGrpSpPr>
        <p:grpSpPr>
          <a:xfrm>
            <a:off x="0" y="2517744"/>
            <a:ext cx="9144000" cy="54006"/>
            <a:chOff x="2190216" y="0"/>
            <a:chExt cx="7128792" cy="108012"/>
          </a:xfrm>
        </p:grpSpPr>
        <p:sp>
          <p:nvSpPr>
            <p:cNvPr id="50" name="矩形 49"/>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6942744" y="0"/>
              <a:ext cx="1188132" cy="1080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8130876" y="0"/>
              <a:ext cx="1188132" cy="1080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15925" y="1068070"/>
            <a:ext cx="7649845" cy="3607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lang="en-US" sz="2000" b="1" dirty="0">
                <a:solidFill>
                  <a:schemeClr val="tx1">
                    <a:lumMod val="75000"/>
                    <a:lumOff val="25000"/>
                  </a:schemeClr>
                </a:solidFill>
              </a:rPr>
              <a:t>Camera Side</a:t>
            </a:r>
            <a:r>
              <a:rPr lang="zh-CN" altLang="en-US" sz="2000" b="1" dirty="0">
                <a:solidFill>
                  <a:schemeClr val="tx1">
                    <a:lumMod val="75000"/>
                    <a:lumOff val="25000"/>
                  </a:schemeClr>
                </a:solidFill>
              </a:rPr>
              <a:t>：</a:t>
            </a:r>
            <a:endParaRPr lang="en-US" sz="2000" b="1" dirty="0">
              <a:solidFill>
                <a:schemeClr val="tx1">
                  <a:lumMod val="75000"/>
                  <a:lumOff val="25000"/>
                </a:schemeClr>
              </a:solidFill>
            </a:endParaRPr>
          </a:p>
          <a:p>
            <a:pPr>
              <a:lnSpc>
                <a:spcPct val="120000"/>
              </a:lnSpc>
              <a:spcBef>
                <a:spcPts val="300"/>
              </a:spcBef>
            </a:pPr>
            <a:r>
              <a:rPr lang="en-US" sz="2000" dirty="0">
                <a:solidFill>
                  <a:schemeClr val="tx1">
                    <a:lumMod val="75000"/>
                    <a:lumOff val="25000"/>
                  </a:schemeClr>
                </a:solidFill>
              </a:rPr>
              <a:t>Input: None </a:t>
            </a:r>
          </a:p>
          <a:p>
            <a:pPr>
              <a:lnSpc>
                <a:spcPct val="120000"/>
              </a:lnSpc>
              <a:spcBef>
                <a:spcPts val="300"/>
              </a:spcBef>
            </a:pPr>
            <a:r>
              <a:rPr lang="en-US" sz="2000" dirty="0">
                <a:solidFill>
                  <a:schemeClr val="tx1">
                    <a:lumMod val="75000"/>
                    <a:lumOff val="25000"/>
                  </a:schemeClr>
                </a:solidFill>
              </a:rPr>
              <a:t>Output: image &amp; depth information</a:t>
            </a:r>
            <a:endParaRPr lang="en-US" sz="2000" b="1" dirty="0">
              <a:solidFill>
                <a:schemeClr val="tx1">
                  <a:lumMod val="75000"/>
                  <a:lumOff val="25000"/>
                </a:schemeClr>
              </a:solidFill>
            </a:endParaRPr>
          </a:p>
          <a:p>
            <a:pPr>
              <a:lnSpc>
                <a:spcPct val="120000"/>
              </a:lnSpc>
              <a:spcBef>
                <a:spcPts val="300"/>
              </a:spcBef>
            </a:pPr>
            <a:r>
              <a:rPr lang="en-US" sz="2000" b="1" dirty="0">
                <a:solidFill>
                  <a:schemeClr val="tx1">
                    <a:lumMod val="75000"/>
                    <a:lumOff val="25000"/>
                  </a:schemeClr>
                </a:solidFill>
              </a:rPr>
              <a:t>Classification Side</a:t>
            </a:r>
            <a:r>
              <a:rPr lang="zh-CN" altLang="en-US" sz="2000" b="1" dirty="0">
                <a:solidFill>
                  <a:schemeClr val="tx1">
                    <a:lumMod val="75000"/>
                    <a:lumOff val="25000"/>
                  </a:schemeClr>
                </a:solidFill>
              </a:rPr>
              <a:t>：</a:t>
            </a:r>
            <a:endParaRPr lang="en-US" sz="2000" b="1" dirty="0">
              <a:solidFill>
                <a:schemeClr val="tx1">
                  <a:lumMod val="75000"/>
                  <a:lumOff val="25000"/>
                </a:schemeClr>
              </a:solidFill>
            </a:endParaRPr>
          </a:p>
          <a:p>
            <a:pPr>
              <a:lnSpc>
                <a:spcPct val="120000"/>
              </a:lnSpc>
              <a:spcBef>
                <a:spcPts val="300"/>
              </a:spcBef>
            </a:pPr>
            <a:r>
              <a:rPr lang="en-US" sz="2000" dirty="0">
                <a:solidFill>
                  <a:schemeClr val="tx1">
                    <a:lumMod val="75000"/>
                    <a:lumOff val="25000"/>
                  </a:schemeClr>
                </a:solidFill>
              </a:rPr>
              <a:t>Input: image &amp; depth information </a:t>
            </a:r>
          </a:p>
          <a:p>
            <a:pPr>
              <a:lnSpc>
                <a:spcPct val="120000"/>
              </a:lnSpc>
              <a:spcBef>
                <a:spcPts val="300"/>
              </a:spcBef>
            </a:pPr>
            <a:r>
              <a:rPr lang="en-US" sz="2000" dirty="0">
                <a:solidFill>
                  <a:schemeClr val="tx1">
                    <a:lumMod val="75000"/>
                    <a:lumOff val="25000"/>
                  </a:schemeClr>
                </a:solidFill>
              </a:rPr>
              <a:t>Output: the coordinate, width and class of the classified garbage</a:t>
            </a:r>
            <a:endParaRPr lang="en-US" sz="2000" b="1" dirty="0">
              <a:solidFill>
                <a:schemeClr val="tx1">
                  <a:lumMod val="75000"/>
                  <a:lumOff val="25000"/>
                </a:schemeClr>
              </a:solidFill>
            </a:endParaRPr>
          </a:p>
          <a:p>
            <a:pPr>
              <a:lnSpc>
                <a:spcPct val="120000"/>
              </a:lnSpc>
              <a:spcBef>
                <a:spcPts val="300"/>
              </a:spcBef>
            </a:pPr>
            <a:r>
              <a:rPr lang="en-US" sz="2000" b="1" dirty="0">
                <a:solidFill>
                  <a:schemeClr val="tx1">
                    <a:lumMod val="75000"/>
                    <a:lumOff val="25000"/>
                  </a:schemeClr>
                </a:solidFill>
              </a:rPr>
              <a:t>Robotic Arm Side</a:t>
            </a:r>
            <a:r>
              <a:rPr lang="zh-CN" altLang="en-US" sz="2000" b="1" dirty="0">
                <a:solidFill>
                  <a:schemeClr val="tx1">
                    <a:lumMod val="75000"/>
                    <a:lumOff val="25000"/>
                  </a:schemeClr>
                </a:solidFill>
              </a:rPr>
              <a:t>：</a:t>
            </a:r>
            <a:endParaRPr lang="en-US" sz="2000" b="1" dirty="0">
              <a:solidFill>
                <a:schemeClr val="tx1">
                  <a:lumMod val="75000"/>
                  <a:lumOff val="25000"/>
                </a:schemeClr>
              </a:solidFill>
            </a:endParaRPr>
          </a:p>
          <a:p>
            <a:pPr>
              <a:lnSpc>
                <a:spcPct val="120000"/>
              </a:lnSpc>
              <a:spcBef>
                <a:spcPts val="300"/>
              </a:spcBef>
            </a:pPr>
            <a:r>
              <a:rPr lang="en-US" sz="2000" dirty="0">
                <a:solidFill>
                  <a:schemeClr val="tx1">
                    <a:lumMod val="75000"/>
                    <a:lumOff val="25000"/>
                  </a:schemeClr>
                </a:solidFill>
              </a:rPr>
              <a:t>Input: the coordinate, width and class of the classified garbage </a:t>
            </a:r>
          </a:p>
          <a:p>
            <a:pPr>
              <a:lnSpc>
                <a:spcPct val="120000"/>
              </a:lnSpc>
              <a:spcBef>
                <a:spcPts val="300"/>
              </a:spcBef>
            </a:pPr>
            <a:r>
              <a:rPr lang="en-US" sz="2000" dirty="0">
                <a:solidFill>
                  <a:schemeClr val="tx1">
                    <a:lumMod val="75000"/>
                    <a:lumOff val="25000"/>
                  </a:schemeClr>
                </a:solidFill>
              </a:rPr>
              <a:t>Output: grabbing the classified garbage and placing it in a specific area</a:t>
            </a:r>
          </a:p>
        </p:txBody>
      </p:sp>
      <p:sp>
        <p:nvSpPr>
          <p:cNvPr id="17" name="Rectangle 39"/>
          <p:cNvSpPr>
            <a:spLocks noChangeArrowheads="1"/>
          </p:cNvSpPr>
          <p:nvPr/>
        </p:nvSpPr>
        <p:spPr bwMode="auto">
          <a:xfrm>
            <a:off x="415925" y="278130"/>
            <a:ext cx="491109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Integration-Hardware&amp;Software</a:t>
            </a:r>
          </a:p>
        </p:txBody>
      </p:sp>
      <p:grpSp>
        <p:nvGrpSpPr>
          <p:cNvPr id="18" name="组合 17"/>
          <p:cNvGrpSpPr/>
          <p:nvPr/>
        </p:nvGrpSpPr>
        <p:grpSpPr>
          <a:xfrm>
            <a:off x="415925" y="699770"/>
            <a:ext cx="3925570"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a:off x="5364088" y="2070506"/>
            <a:ext cx="2520280" cy="398780"/>
          </a:xfrm>
          <a:prstGeom prst="rect">
            <a:avLst/>
          </a:prstGeom>
        </p:spPr>
        <p:txBody>
          <a:bodyPr wrap="square">
            <a:spAutoFit/>
          </a:bodyPr>
          <a:lstStyle/>
          <a:p>
            <a:r>
              <a:rPr lang="en-US" altLang="zh-CN" sz="2000" b="1" dirty="0">
                <a:ln w="6350">
                  <a:noFill/>
                </a:ln>
                <a:solidFill>
                  <a:schemeClr val="tx1">
                    <a:lumMod val="50000"/>
                    <a:lumOff val="50000"/>
                  </a:schemeClr>
                </a:solidFill>
                <a:latin typeface="Impact" panose="020B0806030902050204" pitchFamily="34" charset="0"/>
                <a:ea typeface="微软雅黑" panose="020B0503020204020204" pitchFamily="34" charset="-122"/>
              </a:rPr>
              <a:t>Expectations</a:t>
            </a:r>
          </a:p>
        </p:txBody>
      </p:sp>
      <p:sp>
        <p:nvSpPr>
          <p:cNvPr id="41" name="矩形 40"/>
          <p:cNvSpPr/>
          <p:nvPr/>
        </p:nvSpPr>
        <p:spPr>
          <a:xfrm>
            <a:off x="4573570" y="1790523"/>
            <a:ext cx="790518" cy="768350"/>
          </a:xfrm>
          <a:prstGeom prst="rect">
            <a:avLst/>
          </a:prstGeom>
        </p:spPr>
        <p:txBody>
          <a:bodyPr wrap="square">
            <a:spAutoFit/>
          </a:bodyPr>
          <a:lstStyle/>
          <a:p>
            <a:pPr algn="ctr"/>
            <a:r>
              <a:rPr lang="en-US" altLang="zh-CN" sz="4400" dirty="0">
                <a:ln w="6350">
                  <a:noFill/>
                </a:ln>
                <a:solidFill>
                  <a:schemeClr val="bg1">
                    <a:lumMod val="50000"/>
                  </a:schemeClr>
                </a:solidFill>
                <a:latin typeface="Impact" panose="020B0806030902050204" pitchFamily="34" charset="0"/>
                <a:ea typeface="微软雅黑" panose="020B0503020204020204" pitchFamily="34" charset="-122"/>
              </a:rPr>
              <a:t>06</a:t>
            </a:r>
            <a:endParaRPr lang="zh-CN" altLang="en-US" sz="4400" dirty="0">
              <a:ln w="6350">
                <a:noFill/>
              </a:ln>
              <a:solidFill>
                <a:schemeClr val="bg1">
                  <a:lumMod val="50000"/>
                </a:schemeClr>
              </a:solidFill>
              <a:latin typeface="Impact" panose="020B0806030902050204" pitchFamily="34" charset="0"/>
              <a:ea typeface="微软雅黑" panose="020B0503020204020204" pitchFamily="34" charset="-122"/>
            </a:endParaRPr>
          </a:p>
        </p:txBody>
      </p:sp>
      <p:grpSp>
        <p:nvGrpSpPr>
          <p:cNvPr id="47" name="组合 46"/>
          <p:cNvGrpSpPr/>
          <p:nvPr/>
        </p:nvGrpSpPr>
        <p:grpSpPr>
          <a:xfrm>
            <a:off x="0" y="2517744"/>
            <a:ext cx="9144000" cy="54006"/>
            <a:chOff x="2190216" y="0"/>
            <a:chExt cx="7128792" cy="108012"/>
          </a:xfrm>
        </p:grpSpPr>
        <p:sp>
          <p:nvSpPr>
            <p:cNvPr id="50" name="矩形 49"/>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6942744" y="0"/>
              <a:ext cx="1188132" cy="1080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8130876" y="0"/>
              <a:ext cx="1188132" cy="1080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3294112" y="1125349"/>
            <a:ext cx="2555776" cy="47429"/>
            <a:chOff x="2190216" y="0"/>
            <a:chExt cx="4752528" cy="108012"/>
          </a:xfrm>
        </p:grpSpPr>
        <p:sp>
          <p:nvSpPr>
            <p:cNvPr id="4" name="矩形 3"/>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TextBox 35"/>
          <p:cNvSpPr txBox="1"/>
          <p:nvPr/>
        </p:nvSpPr>
        <p:spPr>
          <a:xfrm>
            <a:off x="3832860" y="648335"/>
            <a:ext cx="1642745" cy="398780"/>
          </a:xfrm>
          <a:prstGeom prst="rect">
            <a:avLst/>
          </a:prstGeom>
          <a:noFill/>
        </p:spPr>
        <p:txBody>
          <a:bodyPr wrap="square" rtlCol="0">
            <a:spAutoFit/>
          </a:bodyPr>
          <a:lstStyle/>
          <a:p>
            <a:pPr algn="ctr"/>
            <a:r>
              <a:rPr lang="en-US" altLang="zh-CN" sz="2000" dirty="0">
                <a:ln w="6350">
                  <a:noFill/>
                </a:ln>
                <a:solidFill>
                  <a:schemeClr val="tx1">
                    <a:lumMod val="50000"/>
                    <a:lumOff val="50000"/>
                  </a:schemeClr>
                </a:solidFill>
                <a:latin typeface="Arial" panose="020B0604020202020204" pitchFamily="34" charset="0"/>
                <a:ea typeface="微软雅黑" panose="020B0503020204020204" pitchFamily="34" charset="-122"/>
                <a:cs typeface="Arial" panose="020B0604020202020204" pitchFamily="34" charset="0"/>
              </a:rPr>
              <a:t>Brief Video</a:t>
            </a:r>
          </a:p>
        </p:txBody>
      </p:sp>
      <p:pic>
        <p:nvPicPr>
          <p:cNvPr id="3" name="在线媒体 2" descr="Landfill facts and statistics - A global problem.mp4">
            <a:hlinkClick r:id="" action="ppaction://media"/>
            <a:extLst>
              <a:ext uri="{FF2B5EF4-FFF2-40B4-BE49-F238E27FC236}">
                <a16:creationId xmlns:a16="http://schemas.microsoft.com/office/drawing/2014/main" id="{40B3BB44-41F1-D84F-B979-C10BA160CB4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49896" y="1347614"/>
            <a:ext cx="6444208" cy="3624867"/>
          </a:xfrm>
          <a:prstGeom prst="rect">
            <a:avLst/>
          </a:prstGeom>
        </p:spPr>
      </p:pic>
    </p:spTree>
    <p:extLst>
      <p:ext uri="{BB962C8B-B14F-4D97-AF65-F5344CB8AC3E}">
        <p14:creationId xmlns:p14="http://schemas.microsoft.com/office/powerpoint/2010/main" val="341905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6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15925" y="1068070"/>
            <a:ext cx="7542530" cy="37407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b="1" dirty="0">
                <a:solidFill>
                  <a:schemeClr val="tx1">
                    <a:lumMod val="75000"/>
                    <a:lumOff val="25000"/>
                  </a:schemeClr>
                </a:solidFill>
              </a:rPr>
              <a:t>Specification</a:t>
            </a:r>
          </a:p>
          <a:p>
            <a:pPr>
              <a:lnSpc>
                <a:spcPct val="120000"/>
              </a:lnSpc>
              <a:spcBef>
                <a:spcPts val="300"/>
              </a:spcBef>
            </a:pPr>
            <a:r>
              <a:rPr b="1" dirty="0">
                <a:solidFill>
                  <a:schemeClr val="tx1">
                    <a:lumMod val="75000"/>
                    <a:lumOff val="25000"/>
                  </a:schemeClr>
                </a:solidFill>
              </a:rPr>
              <a:t>Camera &amp; Classification Side</a:t>
            </a:r>
            <a:r>
              <a:rPr lang="en-US" b="1" dirty="0">
                <a:solidFill>
                  <a:schemeClr val="tx1">
                    <a:lumMod val="75000"/>
                    <a:lumOff val="25000"/>
                  </a:schemeClr>
                </a:solidFill>
              </a:rPr>
              <a:t>:</a:t>
            </a:r>
            <a:endParaRPr b="1" dirty="0">
              <a:solidFill>
                <a:schemeClr val="tx1">
                  <a:lumMod val="75000"/>
                  <a:lumOff val="25000"/>
                </a:schemeClr>
              </a:solidFill>
            </a:endParaRPr>
          </a:p>
          <a:p>
            <a:pPr>
              <a:lnSpc>
                <a:spcPct val="120000"/>
              </a:lnSpc>
              <a:spcBef>
                <a:spcPts val="300"/>
              </a:spcBef>
            </a:pPr>
            <a:r>
              <a:rPr sz="1600" dirty="0">
                <a:solidFill>
                  <a:schemeClr val="tx1">
                    <a:lumMod val="75000"/>
                    <a:lumOff val="25000"/>
                  </a:schemeClr>
                </a:solidFill>
              </a:rPr>
              <a:t>Should be able to</a:t>
            </a:r>
          </a:p>
          <a:p>
            <a:pPr>
              <a:lnSpc>
                <a:spcPct val="120000"/>
              </a:lnSpc>
              <a:spcBef>
                <a:spcPts val="300"/>
              </a:spcBef>
            </a:pPr>
            <a:r>
              <a:rPr sz="1600" dirty="0">
                <a:solidFill>
                  <a:schemeClr val="tx1">
                    <a:lumMod val="75000"/>
                    <a:lumOff val="25000"/>
                  </a:schemeClr>
                </a:solidFill>
              </a:rPr>
              <a:t>•Get pictures of the garbage to be classified</a:t>
            </a:r>
          </a:p>
          <a:p>
            <a:pPr>
              <a:lnSpc>
                <a:spcPct val="120000"/>
              </a:lnSpc>
              <a:spcBef>
                <a:spcPts val="300"/>
              </a:spcBef>
            </a:pPr>
            <a:r>
              <a:rPr sz="1600" dirty="0">
                <a:solidFill>
                  <a:schemeClr val="tx1">
                    <a:lumMod val="75000"/>
                    <a:lumOff val="25000"/>
                  </a:schemeClr>
                </a:solidFill>
              </a:rPr>
              <a:t>•Detect garbage in image as well as classify it</a:t>
            </a:r>
          </a:p>
          <a:p>
            <a:pPr>
              <a:lnSpc>
                <a:spcPct val="120000"/>
              </a:lnSpc>
              <a:spcBef>
                <a:spcPts val="300"/>
              </a:spcBef>
            </a:pPr>
            <a:r>
              <a:rPr sz="1600" dirty="0">
                <a:solidFill>
                  <a:schemeClr val="tx1">
                    <a:lumMod val="75000"/>
                    <a:lumOff val="25000"/>
                  </a:schemeClr>
                </a:solidFill>
              </a:rPr>
              <a:t>•Provide the coordinate and width of the garbage</a:t>
            </a:r>
          </a:p>
          <a:p>
            <a:pPr>
              <a:lnSpc>
                <a:spcPct val="120000"/>
              </a:lnSpc>
              <a:spcBef>
                <a:spcPts val="300"/>
              </a:spcBef>
            </a:pPr>
            <a:r>
              <a:rPr b="1" dirty="0">
                <a:solidFill>
                  <a:schemeClr val="tx1">
                    <a:lumMod val="75000"/>
                    <a:lumOff val="25000"/>
                  </a:schemeClr>
                </a:solidFill>
              </a:rPr>
              <a:t>Robotic Arm Side</a:t>
            </a:r>
            <a:r>
              <a:rPr lang="en-US" b="1" dirty="0">
                <a:solidFill>
                  <a:schemeClr val="tx1">
                    <a:lumMod val="75000"/>
                    <a:lumOff val="25000"/>
                  </a:schemeClr>
                </a:solidFill>
              </a:rPr>
              <a:t>:</a:t>
            </a:r>
            <a:endParaRPr sz="1600" b="1" dirty="0">
              <a:solidFill>
                <a:schemeClr val="tx1">
                  <a:lumMod val="75000"/>
                  <a:lumOff val="25000"/>
                </a:schemeClr>
              </a:solidFill>
            </a:endParaRPr>
          </a:p>
          <a:p>
            <a:pPr>
              <a:lnSpc>
                <a:spcPct val="120000"/>
              </a:lnSpc>
              <a:spcBef>
                <a:spcPts val="300"/>
              </a:spcBef>
            </a:pPr>
            <a:r>
              <a:rPr sz="1600" dirty="0">
                <a:solidFill>
                  <a:schemeClr val="tx1">
                    <a:lumMod val="75000"/>
                    <a:lumOff val="25000"/>
                  </a:schemeClr>
                </a:solidFill>
              </a:rPr>
              <a:t>Should be able to</a:t>
            </a:r>
          </a:p>
          <a:p>
            <a:pPr>
              <a:lnSpc>
                <a:spcPct val="120000"/>
              </a:lnSpc>
              <a:spcBef>
                <a:spcPts val="300"/>
              </a:spcBef>
            </a:pPr>
            <a:r>
              <a:rPr sz="1600" dirty="0">
                <a:solidFill>
                  <a:schemeClr val="tx1">
                    <a:lumMod val="75000"/>
                    <a:lumOff val="25000"/>
                  </a:schemeClr>
                </a:solidFill>
              </a:rPr>
              <a:t>•Move arm to the coordinate of the garbage</a:t>
            </a:r>
          </a:p>
          <a:p>
            <a:pPr>
              <a:lnSpc>
                <a:spcPct val="120000"/>
              </a:lnSpc>
              <a:spcBef>
                <a:spcPts val="300"/>
              </a:spcBef>
            </a:pPr>
            <a:r>
              <a:rPr sz="1600" dirty="0">
                <a:solidFill>
                  <a:schemeClr val="tx1">
                    <a:lumMod val="75000"/>
                    <a:lumOff val="25000"/>
                  </a:schemeClr>
                </a:solidFill>
              </a:rPr>
              <a:t>•Grab the garbage steadily</a:t>
            </a:r>
          </a:p>
          <a:p>
            <a:pPr>
              <a:lnSpc>
                <a:spcPct val="120000"/>
              </a:lnSpc>
              <a:spcBef>
                <a:spcPts val="300"/>
              </a:spcBef>
            </a:pPr>
            <a:r>
              <a:rPr sz="1600" dirty="0">
                <a:solidFill>
                  <a:schemeClr val="tx1">
                    <a:lumMod val="75000"/>
                    <a:lumOff val="25000"/>
                  </a:schemeClr>
                </a:solidFill>
              </a:rPr>
              <a:t>•Move the garbage to specific location</a:t>
            </a:r>
          </a:p>
        </p:txBody>
      </p:sp>
      <p:sp>
        <p:nvSpPr>
          <p:cNvPr id="17" name="Rectangle 39"/>
          <p:cNvSpPr>
            <a:spLocks noChangeArrowheads="1"/>
          </p:cNvSpPr>
          <p:nvPr/>
        </p:nvSpPr>
        <p:spPr bwMode="auto">
          <a:xfrm>
            <a:off x="415925" y="278130"/>
            <a:ext cx="491109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Expectations</a:t>
            </a:r>
          </a:p>
        </p:txBody>
      </p:sp>
      <p:grpSp>
        <p:nvGrpSpPr>
          <p:cNvPr id="18" name="组合 17"/>
          <p:cNvGrpSpPr/>
          <p:nvPr/>
        </p:nvGrpSpPr>
        <p:grpSpPr>
          <a:xfrm>
            <a:off x="415925" y="699770"/>
            <a:ext cx="3925570"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4"/>
          <p:cNvSpPr>
            <a:spLocks noChangeArrowheads="1"/>
          </p:cNvSpPr>
          <p:nvPr/>
        </p:nvSpPr>
        <p:spPr bwMode="auto">
          <a:xfrm>
            <a:off x="415925" y="1068070"/>
            <a:ext cx="8253095" cy="2889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spcBef>
                <a:spcPts val="300"/>
              </a:spcBef>
            </a:pPr>
            <a:r>
              <a:rPr sz="2400" b="1" dirty="0">
                <a:solidFill>
                  <a:schemeClr val="tx1">
                    <a:lumMod val="75000"/>
                    <a:lumOff val="25000"/>
                  </a:schemeClr>
                </a:solidFill>
              </a:rPr>
              <a:t>As a whole</a:t>
            </a:r>
            <a:endParaRPr lang="zh-CN" sz="2000" b="1" dirty="0">
              <a:solidFill>
                <a:schemeClr val="tx1">
                  <a:lumMod val="75000"/>
                  <a:lumOff val="25000"/>
                </a:schemeClr>
              </a:solidFill>
            </a:endParaRPr>
          </a:p>
          <a:p>
            <a:pPr>
              <a:lnSpc>
                <a:spcPct val="120000"/>
              </a:lnSpc>
              <a:spcBef>
                <a:spcPts val="300"/>
              </a:spcBef>
            </a:pPr>
            <a:endParaRPr sz="2000" b="1" dirty="0">
              <a:solidFill>
                <a:schemeClr val="tx1">
                  <a:lumMod val="75000"/>
                  <a:lumOff val="25000"/>
                </a:schemeClr>
              </a:solidFill>
            </a:endParaRPr>
          </a:p>
          <a:p>
            <a:pPr>
              <a:lnSpc>
                <a:spcPct val="120000"/>
              </a:lnSpc>
              <a:spcBef>
                <a:spcPts val="300"/>
              </a:spcBef>
            </a:pPr>
            <a:r>
              <a:rPr sz="2000" dirty="0">
                <a:solidFill>
                  <a:schemeClr val="tx1">
                    <a:lumMod val="75000"/>
                    <a:lumOff val="25000"/>
                  </a:schemeClr>
                </a:solidFill>
              </a:rPr>
              <a:t>With garbage placed in a fixed area, as a whole, the system should be able to</a:t>
            </a:r>
          </a:p>
          <a:p>
            <a:pPr>
              <a:lnSpc>
                <a:spcPct val="120000"/>
              </a:lnSpc>
              <a:spcBef>
                <a:spcPts val="300"/>
              </a:spcBef>
            </a:pPr>
            <a:r>
              <a:rPr sz="2000" dirty="0">
                <a:solidFill>
                  <a:schemeClr val="tx1">
                    <a:lumMod val="75000"/>
                    <a:lumOff val="25000"/>
                  </a:schemeClr>
                </a:solidFill>
              </a:rPr>
              <a:t>•Detect garbage in the image</a:t>
            </a:r>
          </a:p>
          <a:p>
            <a:pPr>
              <a:lnSpc>
                <a:spcPct val="120000"/>
              </a:lnSpc>
              <a:spcBef>
                <a:spcPts val="300"/>
              </a:spcBef>
            </a:pPr>
            <a:r>
              <a:rPr sz="2000" dirty="0">
                <a:solidFill>
                  <a:schemeClr val="tx1">
                    <a:lumMod val="75000"/>
                    <a:lumOff val="25000"/>
                  </a:schemeClr>
                </a:solidFill>
              </a:rPr>
              <a:t>•Classify the class of the garbage</a:t>
            </a:r>
          </a:p>
          <a:p>
            <a:pPr>
              <a:lnSpc>
                <a:spcPct val="120000"/>
              </a:lnSpc>
              <a:spcBef>
                <a:spcPts val="300"/>
              </a:spcBef>
            </a:pPr>
            <a:r>
              <a:rPr sz="2000" dirty="0">
                <a:solidFill>
                  <a:schemeClr val="tx1">
                    <a:lumMod val="75000"/>
                    <a:lumOff val="25000"/>
                  </a:schemeClr>
                </a:solidFill>
              </a:rPr>
              <a:t>•Get the coordinate and width of the garbage</a:t>
            </a:r>
          </a:p>
          <a:p>
            <a:pPr>
              <a:lnSpc>
                <a:spcPct val="120000"/>
              </a:lnSpc>
              <a:spcBef>
                <a:spcPts val="300"/>
              </a:spcBef>
            </a:pPr>
            <a:r>
              <a:rPr sz="2000" dirty="0">
                <a:solidFill>
                  <a:schemeClr val="tx1">
                    <a:lumMod val="75000"/>
                    <a:lumOff val="25000"/>
                  </a:schemeClr>
                </a:solidFill>
              </a:rPr>
              <a:t>•Grab and move the garbage to an expected area</a:t>
            </a:r>
          </a:p>
        </p:txBody>
      </p:sp>
      <p:sp>
        <p:nvSpPr>
          <p:cNvPr id="17" name="Rectangle 39"/>
          <p:cNvSpPr>
            <a:spLocks noChangeArrowheads="1"/>
          </p:cNvSpPr>
          <p:nvPr/>
        </p:nvSpPr>
        <p:spPr bwMode="auto">
          <a:xfrm>
            <a:off x="415925" y="278130"/>
            <a:ext cx="491109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Expectations</a:t>
            </a:r>
          </a:p>
        </p:txBody>
      </p:sp>
      <p:grpSp>
        <p:nvGrpSpPr>
          <p:cNvPr id="18" name="组合 17"/>
          <p:cNvGrpSpPr/>
          <p:nvPr/>
        </p:nvGrpSpPr>
        <p:grpSpPr>
          <a:xfrm>
            <a:off x="415925" y="699770"/>
            <a:ext cx="3925570"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a:off x="5364088" y="2070506"/>
            <a:ext cx="2520280" cy="398780"/>
          </a:xfrm>
          <a:prstGeom prst="rect">
            <a:avLst/>
          </a:prstGeom>
        </p:spPr>
        <p:txBody>
          <a:bodyPr wrap="square">
            <a:spAutoFit/>
          </a:bodyPr>
          <a:lstStyle/>
          <a:p>
            <a:r>
              <a:rPr lang="en-US" altLang="zh-CN" sz="2000" b="1" dirty="0">
                <a:ln w="6350">
                  <a:noFill/>
                </a:ln>
                <a:solidFill>
                  <a:schemeClr val="tx1">
                    <a:lumMod val="50000"/>
                    <a:lumOff val="50000"/>
                  </a:schemeClr>
                </a:solidFill>
                <a:latin typeface="Impact" panose="020B0806030902050204" pitchFamily="34" charset="0"/>
                <a:ea typeface="微软雅黑" panose="020B0503020204020204" pitchFamily="34" charset="-122"/>
              </a:rPr>
              <a:t>Team members</a:t>
            </a:r>
          </a:p>
        </p:txBody>
      </p:sp>
      <p:sp>
        <p:nvSpPr>
          <p:cNvPr id="41" name="矩形 40"/>
          <p:cNvSpPr/>
          <p:nvPr/>
        </p:nvSpPr>
        <p:spPr>
          <a:xfrm>
            <a:off x="4573570" y="1790523"/>
            <a:ext cx="790518" cy="768350"/>
          </a:xfrm>
          <a:prstGeom prst="rect">
            <a:avLst/>
          </a:prstGeom>
        </p:spPr>
        <p:txBody>
          <a:bodyPr wrap="square">
            <a:spAutoFit/>
          </a:bodyPr>
          <a:lstStyle/>
          <a:p>
            <a:pPr algn="ctr"/>
            <a:r>
              <a:rPr lang="en-US" altLang="zh-CN" sz="4400" dirty="0">
                <a:ln w="6350">
                  <a:noFill/>
                </a:ln>
                <a:solidFill>
                  <a:schemeClr val="bg1">
                    <a:lumMod val="50000"/>
                  </a:schemeClr>
                </a:solidFill>
                <a:latin typeface="Impact" panose="020B0806030902050204" pitchFamily="34" charset="0"/>
                <a:ea typeface="微软雅黑" panose="020B0503020204020204" pitchFamily="34" charset="-122"/>
              </a:rPr>
              <a:t>07</a:t>
            </a:r>
            <a:endParaRPr lang="zh-CN" altLang="en-US" sz="4400" dirty="0">
              <a:ln w="6350">
                <a:noFill/>
              </a:ln>
              <a:solidFill>
                <a:schemeClr val="bg1">
                  <a:lumMod val="50000"/>
                </a:schemeClr>
              </a:solidFill>
              <a:latin typeface="Impact" panose="020B0806030902050204" pitchFamily="34" charset="0"/>
              <a:ea typeface="微软雅黑" panose="020B0503020204020204" pitchFamily="34" charset="-122"/>
            </a:endParaRPr>
          </a:p>
        </p:txBody>
      </p:sp>
      <p:grpSp>
        <p:nvGrpSpPr>
          <p:cNvPr id="47" name="组合 46"/>
          <p:cNvGrpSpPr/>
          <p:nvPr/>
        </p:nvGrpSpPr>
        <p:grpSpPr>
          <a:xfrm>
            <a:off x="0" y="2517744"/>
            <a:ext cx="9144000" cy="54006"/>
            <a:chOff x="2190216" y="0"/>
            <a:chExt cx="7128792" cy="108012"/>
          </a:xfrm>
        </p:grpSpPr>
        <p:sp>
          <p:nvSpPr>
            <p:cNvPr id="50" name="矩形 49"/>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6942744" y="0"/>
              <a:ext cx="1188132" cy="1080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8130876" y="0"/>
              <a:ext cx="1188132" cy="1080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9811883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4" name="Freeform 8"/>
          <p:cNvSpPr/>
          <p:nvPr/>
        </p:nvSpPr>
        <p:spPr bwMode="auto">
          <a:xfrm>
            <a:off x="4583114" y="1419622"/>
            <a:ext cx="1012825" cy="1165585"/>
          </a:xfrm>
          <a:custGeom>
            <a:avLst/>
            <a:gdLst>
              <a:gd name="T0" fmla="*/ 638 w 638"/>
              <a:gd name="T1" fmla="*/ 551 h 734"/>
              <a:gd name="T2" fmla="*/ 638 w 638"/>
              <a:gd name="T3" fmla="*/ 182 h 734"/>
              <a:gd name="T4" fmla="*/ 319 w 638"/>
              <a:gd name="T5" fmla="*/ 0 h 734"/>
              <a:gd name="T6" fmla="*/ 0 w 638"/>
              <a:gd name="T7" fmla="*/ 182 h 734"/>
              <a:gd name="T8" fmla="*/ 0 w 638"/>
              <a:gd name="T9" fmla="*/ 551 h 734"/>
              <a:gd name="T10" fmla="*/ 319 w 638"/>
              <a:gd name="T11" fmla="*/ 734 h 734"/>
              <a:gd name="T12" fmla="*/ 638 w 638"/>
              <a:gd name="T13" fmla="*/ 551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1"/>
                </a:moveTo>
                <a:lnTo>
                  <a:pt x="638" y="182"/>
                </a:lnTo>
                <a:lnTo>
                  <a:pt x="319" y="0"/>
                </a:lnTo>
                <a:lnTo>
                  <a:pt x="0" y="182"/>
                </a:lnTo>
                <a:lnTo>
                  <a:pt x="0" y="551"/>
                </a:lnTo>
                <a:lnTo>
                  <a:pt x="319" y="734"/>
                </a:lnTo>
                <a:lnTo>
                  <a:pt x="638" y="551"/>
                </a:lnTo>
                <a:close/>
              </a:path>
            </a:pathLst>
          </a:custGeom>
          <a:solidFill>
            <a:schemeClr val="accent2"/>
          </a:solidFill>
          <a:ln>
            <a:noFill/>
          </a:ln>
        </p:spPr>
        <p:txBody>
          <a:bodyPr/>
          <a:lstStyle/>
          <a:p>
            <a:endParaRPr lang="zh-CN" altLang="en-US"/>
          </a:p>
        </p:txBody>
      </p:sp>
      <p:sp>
        <p:nvSpPr>
          <p:cNvPr id="19465" name="Freeform 9"/>
          <p:cNvSpPr/>
          <p:nvPr/>
        </p:nvSpPr>
        <p:spPr bwMode="auto">
          <a:xfrm>
            <a:off x="3544889" y="1419622"/>
            <a:ext cx="1012825" cy="1165585"/>
          </a:xfrm>
          <a:custGeom>
            <a:avLst/>
            <a:gdLst>
              <a:gd name="T0" fmla="*/ 638 w 638"/>
              <a:gd name="T1" fmla="*/ 551 h 734"/>
              <a:gd name="T2" fmla="*/ 638 w 638"/>
              <a:gd name="T3" fmla="*/ 182 h 734"/>
              <a:gd name="T4" fmla="*/ 319 w 638"/>
              <a:gd name="T5" fmla="*/ 0 h 734"/>
              <a:gd name="T6" fmla="*/ 0 w 638"/>
              <a:gd name="T7" fmla="*/ 182 h 734"/>
              <a:gd name="T8" fmla="*/ 0 w 638"/>
              <a:gd name="T9" fmla="*/ 551 h 734"/>
              <a:gd name="T10" fmla="*/ 319 w 638"/>
              <a:gd name="T11" fmla="*/ 734 h 734"/>
              <a:gd name="T12" fmla="*/ 638 w 638"/>
              <a:gd name="T13" fmla="*/ 551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1"/>
                </a:moveTo>
                <a:lnTo>
                  <a:pt x="638" y="182"/>
                </a:lnTo>
                <a:lnTo>
                  <a:pt x="319" y="0"/>
                </a:lnTo>
                <a:lnTo>
                  <a:pt x="0" y="182"/>
                </a:lnTo>
                <a:lnTo>
                  <a:pt x="0" y="551"/>
                </a:lnTo>
                <a:lnTo>
                  <a:pt x="319" y="734"/>
                </a:lnTo>
                <a:lnTo>
                  <a:pt x="638" y="551"/>
                </a:lnTo>
                <a:close/>
              </a:path>
            </a:pathLst>
          </a:custGeom>
          <a:solidFill>
            <a:schemeClr val="accent1"/>
          </a:solidFill>
          <a:ln>
            <a:noFill/>
          </a:ln>
        </p:spPr>
        <p:txBody>
          <a:bodyPr/>
          <a:lstStyle/>
          <a:p>
            <a:endParaRPr lang="zh-CN" altLang="en-US"/>
          </a:p>
        </p:txBody>
      </p:sp>
      <p:sp>
        <p:nvSpPr>
          <p:cNvPr id="19466" name="Freeform 10"/>
          <p:cNvSpPr/>
          <p:nvPr/>
        </p:nvSpPr>
        <p:spPr bwMode="auto">
          <a:xfrm>
            <a:off x="4583114" y="3217227"/>
            <a:ext cx="1012825" cy="1165585"/>
          </a:xfrm>
          <a:custGeom>
            <a:avLst/>
            <a:gdLst>
              <a:gd name="T0" fmla="*/ 638 w 638"/>
              <a:gd name="T1" fmla="*/ 552 h 734"/>
              <a:gd name="T2" fmla="*/ 638 w 638"/>
              <a:gd name="T3" fmla="*/ 183 h 734"/>
              <a:gd name="T4" fmla="*/ 319 w 638"/>
              <a:gd name="T5" fmla="*/ 0 h 734"/>
              <a:gd name="T6" fmla="*/ 0 w 638"/>
              <a:gd name="T7" fmla="*/ 183 h 734"/>
              <a:gd name="T8" fmla="*/ 0 w 638"/>
              <a:gd name="T9" fmla="*/ 552 h 734"/>
              <a:gd name="T10" fmla="*/ 319 w 638"/>
              <a:gd name="T11" fmla="*/ 734 h 734"/>
              <a:gd name="T12" fmla="*/ 638 w 638"/>
              <a:gd name="T13" fmla="*/ 552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2"/>
                </a:moveTo>
                <a:lnTo>
                  <a:pt x="638" y="183"/>
                </a:lnTo>
                <a:lnTo>
                  <a:pt x="319" y="0"/>
                </a:lnTo>
                <a:lnTo>
                  <a:pt x="0" y="183"/>
                </a:lnTo>
                <a:lnTo>
                  <a:pt x="0" y="552"/>
                </a:lnTo>
                <a:lnTo>
                  <a:pt x="319" y="734"/>
                </a:lnTo>
                <a:lnTo>
                  <a:pt x="638" y="552"/>
                </a:lnTo>
                <a:close/>
              </a:path>
            </a:pathLst>
          </a:custGeom>
          <a:solidFill>
            <a:schemeClr val="accent4"/>
          </a:solidFill>
          <a:ln>
            <a:noFill/>
          </a:ln>
        </p:spPr>
        <p:txBody>
          <a:bodyPr/>
          <a:lstStyle/>
          <a:p>
            <a:endParaRPr lang="zh-CN" altLang="en-US"/>
          </a:p>
        </p:txBody>
      </p:sp>
      <p:sp>
        <p:nvSpPr>
          <p:cNvPr id="19467" name="Freeform 11"/>
          <p:cNvSpPr/>
          <p:nvPr/>
        </p:nvSpPr>
        <p:spPr bwMode="auto">
          <a:xfrm>
            <a:off x="3544889" y="3217227"/>
            <a:ext cx="1012825" cy="1165585"/>
          </a:xfrm>
          <a:custGeom>
            <a:avLst/>
            <a:gdLst>
              <a:gd name="T0" fmla="*/ 638 w 638"/>
              <a:gd name="T1" fmla="*/ 552 h 734"/>
              <a:gd name="T2" fmla="*/ 638 w 638"/>
              <a:gd name="T3" fmla="*/ 183 h 734"/>
              <a:gd name="T4" fmla="*/ 319 w 638"/>
              <a:gd name="T5" fmla="*/ 0 h 734"/>
              <a:gd name="T6" fmla="*/ 0 w 638"/>
              <a:gd name="T7" fmla="*/ 183 h 734"/>
              <a:gd name="T8" fmla="*/ 0 w 638"/>
              <a:gd name="T9" fmla="*/ 552 h 734"/>
              <a:gd name="T10" fmla="*/ 319 w 638"/>
              <a:gd name="T11" fmla="*/ 734 h 734"/>
              <a:gd name="T12" fmla="*/ 638 w 638"/>
              <a:gd name="T13" fmla="*/ 552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2"/>
                </a:moveTo>
                <a:lnTo>
                  <a:pt x="638" y="183"/>
                </a:lnTo>
                <a:lnTo>
                  <a:pt x="319" y="0"/>
                </a:lnTo>
                <a:lnTo>
                  <a:pt x="0" y="183"/>
                </a:lnTo>
                <a:lnTo>
                  <a:pt x="0" y="552"/>
                </a:lnTo>
                <a:lnTo>
                  <a:pt x="319" y="734"/>
                </a:lnTo>
                <a:lnTo>
                  <a:pt x="638" y="552"/>
                </a:lnTo>
                <a:close/>
              </a:path>
            </a:pathLst>
          </a:custGeom>
          <a:solidFill>
            <a:schemeClr val="accent5"/>
          </a:solidFill>
          <a:ln>
            <a:noFill/>
          </a:ln>
        </p:spPr>
        <p:txBody>
          <a:bodyPr/>
          <a:lstStyle/>
          <a:p>
            <a:endParaRPr lang="zh-CN" altLang="en-US"/>
          </a:p>
        </p:txBody>
      </p:sp>
      <p:sp>
        <p:nvSpPr>
          <p:cNvPr id="19468" name="Freeform 12"/>
          <p:cNvSpPr/>
          <p:nvPr/>
        </p:nvSpPr>
        <p:spPr bwMode="auto">
          <a:xfrm>
            <a:off x="3025775" y="2318424"/>
            <a:ext cx="1011238" cy="1165585"/>
          </a:xfrm>
          <a:custGeom>
            <a:avLst/>
            <a:gdLst>
              <a:gd name="T0" fmla="*/ 319 w 637"/>
              <a:gd name="T1" fmla="*/ 0 h 734"/>
              <a:gd name="T2" fmla="*/ 0 w 637"/>
              <a:gd name="T3" fmla="*/ 182 h 734"/>
              <a:gd name="T4" fmla="*/ 0 w 637"/>
              <a:gd name="T5" fmla="*/ 551 h 734"/>
              <a:gd name="T6" fmla="*/ 319 w 637"/>
              <a:gd name="T7" fmla="*/ 734 h 734"/>
              <a:gd name="T8" fmla="*/ 637 w 637"/>
              <a:gd name="T9" fmla="*/ 551 h 734"/>
              <a:gd name="T10" fmla="*/ 637 w 637"/>
              <a:gd name="T11" fmla="*/ 182 h 734"/>
              <a:gd name="T12" fmla="*/ 319 w 637"/>
              <a:gd name="T13" fmla="*/ 0 h 734"/>
            </a:gdLst>
            <a:ahLst/>
            <a:cxnLst>
              <a:cxn ang="0">
                <a:pos x="T0" y="T1"/>
              </a:cxn>
              <a:cxn ang="0">
                <a:pos x="T2" y="T3"/>
              </a:cxn>
              <a:cxn ang="0">
                <a:pos x="T4" y="T5"/>
              </a:cxn>
              <a:cxn ang="0">
                <a:pos x="T6" y="T7"/>
              </a:cxn>
              <a:cxn ang="0">
                <a:pos x="T8" y="T9"/>
              </a:cxn>
              <a:cxn ang="0">
                <a:pos x="T10" y="T11"/>
              </a:cxn>
              <a:cxn ang="0">
                <a:pos x="T12" y="T13"/>
              </a:cxn>
            </a:cxnLst>
            <a:rect l="0" t="0" r="r" b="b"/>
            <a:pathLst>
              <a:path w="637" h="734">
                <a:moveTo>
                  <a:pt x="319" y="0"/>
                </a:moveTo>
                <a:lnTo>
                  <a:pt x="0" y="182"/>
                </a:lnTo>
                <a:lnTo>
                  <a:pt x="0" y="551"/>
                </a:lnTo>
                <a:lnTo>
                  <a:pt x="319" y="734"/>
                </a:lnTo>
                <a:lnTo>
                  <a:pt x="637" y="551"/>
                </a:lnTo>
                <a:lnTo>
                  <a:pt x="637" y="182"/>
                </a:lnTo>
                <a:lnTo>
                  <a:pt x="319" y="0"/>
                </a:lnTo>
                <a:close/>
              </a:path>
            </a:pathLst>
          </a:custGeom>
          <a:solidFill>
            <a:schemeClr val="accent6"/>
          </a:solidFill>
          <a:ln>
            <a:noFill/>
          </a:ln>
        </p:spPr>
        <p:txBody>
          <a:bodyPr/>
          <a:lstStyle/>
          <a:p>
            <a:endParaRPr lang="zh-CN" altLang="en-US"/>
          </a:p>
        </p:txBody>
      </p:sp>
      <p:sp>
        <p:nvSpPr>
          <p:cNvPr id="19469" name="Freeform 13"/>
          <p:cNvSpPr/>
          <p:nvPr/>
        </p:nvSpPr>
        <p:spPr bwMode="auto">
          <a:xfrm>
            <a:off x="5102226" y="2318424"/>
            <a:ext cx="1012825" cy="1165585"/>
          </a:xfrm>
          <a:custGeom>
            <a:avLst/>
            <a:gdLst>
              <a:gd name="T0" fmla="*/ 638 w 638"/>
              <a:gd name="T1" fmla="*/ 551 h 734"/>
              <a:gd name="T2" fmla="*/ 638 w 638"/>
              <a:gd name="T3" fmla="*/ 182 h 734"/>
              <a:gd name="T4" fmla="*/ 319 w 638"/>
              <a:gd name="T5" fmla="*/ 0 h 734"/>
              <a:gd name="T6" fmla="*/ 0 w 638"/>
              <a:gd name="T7" fmla="*/ 182 h 734"/>
              <a:gd name="T8" fmla="*/ 0 w 638"/>
              <a:gd name="T9" fmla="*/ 551 h 734"/>
              <a:gd name="T10" fmla="*/ 319 w 638"/>
              <a:gd name="T11" fmla="*/ 734 h 734"/>
              <a:gd name="T12" fmla="*/ 638 w 638"/>
              <a:gd name="T13" fmla="*/ 551 h 734"/>
            </a:gdLst>
            <a:ahLst/>
            <a:cxnLst>
              <a:cxn ang="0">
                <a:pos x="T0" y="T1"/>
              </a:cxn>
              <a:cxn ang="0">
                <a:pos x="T2" y="T3"/>
              </a:cxn>
              <a:cxn ang="0">
                <a:pos x="T4" y="T5"/>
              </a:cxn>
              <a:cxn ang="0">
                <a:pos x="T6" y="T7"/>
              </a:cxn>
              <a:cxn ang="0">
                <a:pos x="T8" y="T9"/>
              </a:cxn>
              <a:cxn ang="0">
                <a:pos x="T10" y="T11"/>
              </a:cxn>
              <a:cxn ang="0">
                <a:pos x="T12" y="T13"/>
              </a:cxn>
            </a:cxnLst>
            <a:rect l="0" t="0" r="r" b="b"/>
            <a:pathLst>
              <a:path w="638" h="734">
                <a:moveTo>
                  <a:pt x="638" y="551"/>
                </a:moveTo>
                <a:lnTo>
                  <a:pt x="638" y="182"/>
                </a:lnTo>
                <a:lnTo>
                  <a:pt x="319" y="0"/>
                </a:lnTo>
                <a:lnTo>
                  <a:pt x="0" y="182"/>
                </a:lnTo>
                <a:lnTo>
                  <a:pt x="0" y="551"/>
                </a:lnTo>
                <a:lnTo>
                  <a:pt x="319" y="734"/>
                </a:lnTo>
                <a:lnTo>
                  <a:pt x="638" y="551"/>
                </a:lnTo>
                <a:close/>
              </a:path>
            </a:pathLst>
          </a:custGeom>
          <a:solidFill>
            <a:schemeClr val="accent3"/>
          </a:solidFill>
          <a:ln>
            <a:noFill/>
          </a:ln>
        </p:spPr>
        <p:txBody>
          <a:bodyPr/>
          <a:lstStyle/>
          <a:p>
            <a:endParaRPr lang="zh-CN" altLang="en-US"/>
          </a:p>
        </p:txBody>
      </p:sp>
      <p:sp>
        <p:nvSpPr>
          <p:cNvPr id="19482" name="Freeform 26"/>
          <p:cNvSpPr>
            <a:spLocks noEditPoints="1"/>
          </p:cNvSpPr>
          <p:nvPr/>
        </p:nvSpPr>
        <p:spPr bwMode="auto">
          <a:xfrm>
            <a:off x="3878263" y="1826148"/>
            <a:ext cx="349250" cy="352534"/>
          </a:xfrm>
          <a:custGeom>
            <a:avLst/>
            <a:gdLst>
              <a:gd name="T0" fmla="*/ 52 w 105"/>
              <a:gd name="T1" fmla="*/ 0 h 106"/>
              <a:gd name="T2" fmla="*/ 89 w 105"/>
              <a:gd name="T3" fmla="*/ 16 h 106"/>
              <a:gd name="T4" fmla="*/ 90 w 105"/>
              <a:gd name="T5" fmla="*/ 16 h 106"/>
              <a:gd name="T6" fmla="*/ 105 w 105"/>
              <a:gd name="T7" fmla="*/ 53 h 106"/>
              <a:gd name="T8" fmla="*/ 89 w 105"/>
              <a:gd name="T9" fmla="*/ 90 h 106"/>
              <a:gd name="T10" fmla="*/ 89 w 105"/>
              <a:gd name="T11" fmla="*/ 90 h 106"/>
              <a:gd name="T12" fmla="*/ 52 w 105"/>
              <a:gd name="T13" fmla="*/ 106 h 106"/>
              <a:gd name="T14" fmla="*/ 15 w 105"/>
              <a:gd name="T15" fmla="*/ 90 h 106"/>
              <a:gd name="T16" fmla="*/ 0 w 105"/>
              <a:gd name="T17" fmla="*/ 53 h 106"/>
              <a:gd name="T18" fmla="*/ 15 w 105"/>
              <a:gd name="T19" fmla="*/ 16 h 106"/>
              <a:gd name="T20" fmla="*/ 15 w 105"/>
              <a:gd name="T21" fmla="*/ 16 h 106"/>
              <a:gd name="T22" fmla="*/ 15 w 105"/>
              <a:gd name="T23" fmla="*/ 16 h 106"/>
              <a:gd name="T24" fmla="*/ 52 w 105"/>
              <a:gd name="T25" fmla="*/ 0 h 106"/>
              <a:gd name="T26" fmla="*/ 75 w 105"/>
              <a:gd name="T27" fmla="*/ 49 h 106"/>
              <a:gd name="T28" fmla="*/ 75 w 105"/>
              <a:gd name="T29" fmla="*/ 49 h 106"/>
              <a:gd name="T30" fmla="*/ 56 w 105"/>
              <a:gd name="T31" fmla="*/ 49 h 106"/>
              <a:gd name="T32" fmla="*/ 56 w 105"/>
              <a:gd name="T33" fmla="*/ 17 h 106"/>
              <a:gd name="T34" fmla="*/ 52 w 105"/>
              <a:gd name="T35" fmla="*/ 13 h 106"/>
              <a:gd name="T36" fmla="*/ 48 w 105"/>
              <a:gd name="T37" fmla="*/ 17 h 106"/>
              <a:gd name="T38" fmla="*/ 48 w 105"/>
              <a:gd name="T39" fmla="*/ 53 h 106"/>
              <a:gd name="T40" fmla="*/ 48 w 105"/>
              <a:gd name="T41" fmla="*/ 53 h 106"/>
              <a:gd name="T42" fmla="*/ 52 w 105"/>
              <a:gd name="T43" fmla="*/ 57 h 106"/>
              <a:gd name="T44" fmla="*/ 75 w 105"/>
              <a:gd name="T45" fmla="*/ 57 h 106"/>
              <a:gd name="T46" fmla="*/ 79 w 105"/>
              <a:gd name="T47" fmla="*/ 53 h 106"/>
              <a:gd name="T48" fmla="*/ 75 w 105"/>
              <a:gd name="T49" fmla="*/ 49 h 106"/>
              <a:gd name="T50" fmla="*/ 84 w 105"/>
              <a:gd name="T51" fmla="*/ 22 h 106"/>
              <a:gd name="T52" fmla="*/ 84 w 105"/>
              <a:gd name="T53" fmla="*/ 22 h 106"/>
              <a:gd name="T54" fmla="*/ 52 w 105"/>
              <a:gd name="T55" fmla="*/ 8 h 106"/>
              <a:gd name="T56" fmla="*/ 21 w 105"/>
              <a:gd name="T57" fmla="*/ 21 h 106"/>
              <a:gd name="T58" fmla="*/ 21 w 105"/>
              <a:gd name="T59" fmla="*/ 22 h 106"/>
              <a:gd name="T60" fmla="*/ 8 w 105"/>
              <a:gd name="T61" fmla="*/ 53 h 106"/>
              <a:gd name="T62" fmla="*/ 21 w 105"/>
              <a:gd name="T63" fmla="*/ 84 h 106"/>
              <a:gd name="T64" fmla="*/ 52 w 105"/>
              <a:gd name="T65" fmla="*/ 98 h 106"/>
              <a:gd name="T66" fmla="*/ 83 w 105"/>
              <a:gd name="T67" fmla="*/ 85 h 106"/>
              <a:gd name="T68" fmla="*/ 84 w 105"/>
              <a:gd name="T69" fmla="*/ 84 h 106"/>
              <a:gd name="T70" fmla="*/ 97 w 105"/>
              <a:gd name="T71" fmla="*/ 53 h 106"/>
              <a:gd name="T72" fmla="*/ 84 w 105"/>
              <a:gd name="T73" fmla="*/ 22 h 106"/>
              <a:gd name="T74" fmla="*/ 84 w 105"/>
              <a:gd name="T75" fmla="*/ 22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6">
                <a:moveTo>
                  <a:pt x="52" y="0"/>
                </a:moveTo>
                <a:cubicBezTo>
                  <a:pt x="67" y="0"/>
                  <a:pt x="80" y="6"/>
                  <a:pt x="89" y="16"/>
                </a:cubicBezTo>
                <a:cubicBezTo>
                  <a:pt x="90" y="16"/>
                  <a:pt x="90" y="16"/>
                  <a:pt x="90" y="16"/>
                </a:cubicBezTo>
                <a:cubicBezTo>
                  <a:pt x="99" y="26"/>
                  <a:pt x="105" y="39"/>
                  <a:pt x="105" y="53"/>
                </a:cubicBezTo>
                <a:cubicBezTo>
                  <a:pt x="105" y="68"/>
                  <a:pt x="99" y="81"/>
                  <a:pt x="89" y="90"/>
                </a:cubicBezTo>
                <a:cubicBezTo>
                  <a:pt x="89" y="90"/>
                  <a:pt x="89" y="90"/>
                  <a:pt x="89" y="90"/>
                </a:cubicBezTo>
                <a:cubicBezTo>
                  <a:pt x="80" y="100"/>
                  <a:pt x="67" y="106"/>
                  <a:pt x="52" y="106"/>
                </a:cubicBezTo>
                <a:cubicBezTo>
                  <a:pt x="38" y="106"/>
                  <a:pt x="24" y="100"/>
                  <a:pt x="15" y="90"/>
                </a:cubicBezTo>
                <a:cubicBezTo>
                  <a:pt x="5" y="81"/>
                  <a:pt x="0" y="68"/>
                  <a:pt x="0" y="53"/>
                </a:cubicBezTo>
                <a:cubicBezTo>
                  <a:pt x="0" y="39"/>
                  <a:pt x="5" y="25"/>
                  <a:pt x="15" y="16"/>
                </a:cubicBezTo>
                <a:cubicBezTo>
                  <a:pt x="15" y="16"/>
                  <a:pt x="15" y="16"/>
                  <a:pt x="15" y="16"/>
                </a:cubicBezTo>
                <a:cubicBezTo>
                  <a:pt x="15" y="16"/>
                  <a:pt x="15" y="16"/>
                  <a:pt x="15" y="16"/>
                </a:cubicBezTo>
                <a:cubicBezTo>
                  <a:pt x="24" y="6"/>
                  <a:pt x="38" y="0"/>
                  <a:pt x="52" y="0"/>
                </a:cubicBezTo>
                <a:close/>
                <a:moveTo>
                  <a:pt x="75" y="49"/>
                </a:moveTo>
                <a:cubicBezTo>
                  <a:pt x="75" y="49"/>
                  <a:pt x="75" y="49"/>
                  <a:pt x="75" y="49"/>
                </a:cubicBezTo>
                <a:cubicBezTo>
                  <a:pt x="56" y="49"/>
                  <a:pt x="56" y="49"/>
                  <a:pt x="56" y="49"/>
                </a:cubicBezTo>
                <a:cubicBezTo>
                  <a:pt x="56" y="17"/>
                  <a:pt x="56" y="17"/>
                  <a:pt x="56" y="17"/>
                </a:cubicBezTo>
                <a:cubicBezTo>
                  <a:pt x="56" y="15"/>
                  <a:pt x="54" y="13"/>
                  <a:pt x="52" y="13"/>
                </a:cubicBezTo>
                <a:cubicBezTo>
                  <a:pt x="50" y="13"/>
                  <a:pt x="48" y="15"/>
                  <a:pt x="48" y="17"/>
                </a:cubicBezTo>
                <a:cubicBezTo>
                  <a:pt x="48" y="53"/>
                  <a:pt x="48" y="53"/>
                  <a:pt x="48" y="53"/>
                </a:cubicBezTo>
                <a:cubicBezTo>
                  <a:pt x="48" y="53"/>
                  <a:pt x="48" y="53"/>
                  <a:pt x="48" y="53"/>
                </a:cubicBezTo>
                <a:cubicBezTo>
                  <a:pt x="48" y="55"/>
                  <a:pt x="50" y="57"/>
                  <a:pt x="52" y="57"/>
                </a:cubicBezTo>
                <a:cubicBezTo>
                  <a:pt x="75" y="57"/>
                  <a:pt x="75" y="57"/>
                  <a:pt x="75" y="57"/>
                </a:cubicBezTo>
                <a:cubicBezTo>
                  <a:pt x="77" y="57"/>
                  <a:pt x="79" y="55"/>
                  <a:pt x="79" y="53"/>
                </a:cubicBezTo>
                <a:cubicBezTo>
                  <a:pt x="79" y="51"/>
                  <a:pt x="77" y="49"/>
                  <a:pt x="75" y="49"/>
                </a:cubicBezTo>
                <a:close/>
                <a:moveTo>
                  <a:pt x="84" y="22"/>
                </a:moveTo>
                <a:cubicBezTo>
                  <a:pt x="84" y="22"/>
                  <a:pt x="84" y="22"/>
                  <a:pt x="84" y="22"/>
                </a:cubicBezTo>
                <a:cubicBezTo>
                  <a:pt x="76" y="13"/>
                  <a:pt x="64" y="8"/>
                  <a:pt x="52" y="8"/>
                </a:cubicBezTo>
                <a:cubicBezTo>
                  <a:pt x="40" y="8"/>
                  <a:pt x="29" y="13"/>
                  <a:pt x="21" y="21"/>
                </a:cubicBezTo>
                <a:cubicBezTo>
                  <a:pt x="21" y="22"/>
                  <a:pt x="21" y="22"/>
                  <a:pt x="21" y="22"/>
                </a:cubicBezTo>
                <a:cubicBezTo>
                  <a:pt x="13" y="30"/>
                  <a:pt x="8" y="41"/>
                  <a:pt x="8" y="53"/>
                </a:cubicBezTo>
                <a:cubicBezTo>
                  <a:pt x="8" y="65"/>
                  <a:pt x="13" y="76"/>
                  <a:pt x="21" y="84"/>
                </a:cubicBezTo>
                <a:cubicBezTo>
                  <a:pt x="29" y="93"/>
                  <a:pt x="40" y="98"/>
                  <a:pt x="52" y="98"/>
                </a:cubicBezTo>
                <a:cubicBezTo>
                  <a:pt x="64" y="98"/>
                  <a:pt x="75" y="93"/>
                  <a:pt x="83" y="85"/>
                </a:cubicBezTo>
                <a:cubicBezTo>
                  <a:pt x="84" y="84"/>
                  <a:pt x="84" y="84"/>
                  <a:pt x="84" y="84"/>
                </a:cubicBezTo>
                <a:cubicBezTo>
                  <a:pt x="92" y="76"/>
                  <a:pt x="97" y="65"/>
                  <a:pt x="97" y="53"/>
                </a:cubicBezTo>
                <a:cubicBezTo>
                  <a:pt x="97" y="41"/>
                  <a:pt x="92" y="30"/>
                  <a:pt x="84" y="22"/>
                </a:cubicBezTo>
                <a:cubicBezTo>
                  <a:pt x="84" y="22"/>
                  <a:pt x="84" y="22"/>
                  <a:pt x="84"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ltLang="zh-CN" dirty="0"/>
          </a:p>
        </p:txBody>
      </p:sp>
      <p:sp>
        <p:nvSpPr>
          <p:cNvPr id="19483" name="Freeform 27"/>
          <p:cNvSpPr>
            <a:spLocks noEditPoints="1"/>
          </p:cNvSpPr>
          <p:nvPr/>
        </p:nvSpPr>
        <p:spPr bwMode="auto">
          <a:xfrm>
            <a:off x="3395664" y="2724950"/>
            <a:ext cx="276225" cy="352534"/>
          </a:xfrm>
          <a:custGeom>
            <a:avLst/>
            <a:gdLst>
              <a:gd name="T0" fmla="*/ 59 w 83"/>
              <a:gd name="T1" fmla="*/ 70 h 106"/>
              <a:gd name="T2" fmla="*/ 59 w 83"/>
              <a:gd name="T3" fmla="*/ 70 h 106"/>
              <a:gd name="T4" fmla="*/ 75 w 83"/>
              <a:gd name="T5" fmla="*/ 42 h 106"/>
              <a:gd name="T6" fmla="*/ 41 w 83"/>
              <a:gd name="T7" fmla="*/ 8 h 106"/>
              <a:gd name="T8" fmla="*/ 8 w 83"/>
              <a:gd name="T9" fmla="*/ 42 h 106"/>
              <a:gd name="T10" fmla="*/ 24 w 83"/>
              <a:gd name="T11" fmla="*/ 70 h 106"/>
              <a:gd name="T12" fmla="*/ 24 w 83"/>
              <a:gd name="T13" fmla="*/ 70 h 106"/>
              <a:gd name="T14" fmla="*/ 41 w 83"/>
              <a:gd name="T15" fmla="*/ 75 h 106"/>
              <a:gd name="T16" fmla="*/ 43 w 83"/>
              <a:gd name="T17" fmla="*/ 46 h 106"/>
              <a:gd name="T18" fmla="*/ 40 w 83"/>
              <a:gd name="T19" fmla="*/ 46 h 106"/>
              <a:gd name="T20" fmla="*/ 30 w 83"/>
              <a:gd name="T21" fmla="*/ 42 h 106"/>
              <a:gd name="T22" fmla="*/ 20 w 83"/>
              <a:gd name="T23" fmla="*/ 46 h 106"/>
              <a:gd name="T24" fmla="*/ 17 w 83"/>
              <a:gd name="T25" fmla="*/ 42 h 106"/>
              <a:gd name="T26" fmla="*/ 30 w 83"/>
              <a:gd name="T27" fmla="*/ 37 h 106"/>
              <a:gd name="T28" fmla="*/ 41 w 83"/>
              <a:gd name="T29" fmla="*/ 41 h 106"/>
              <a:gd name="T30" fmla="*/ 52 w 83"/>
              <a:gd name="T31" fmla="*/ 37 h 106"/>
              <a:gd name="T32" fmla="*/ 65 w 83"/>
              <a:gd name="T33" fmla="*/ 42 h 106"/>
              <a:gd name="T34" fmla="*/ 62 w 83"/>
              <a:gd name="T35" fmla="*/ 46 h 106"/>
              <a:gd name="T36" fmla="*/ 52 w 83"/>
              <a:gd name="T37" fmla="*/ 42 h 106"/>
              <a:gd name="T38" fmla="*/ 43 w 83"/>
              <a:gd name="T39" fmla="*/ 46 h 106"/>
              <a:gd name="T40" fmla="*/ 65 w 83"/>
              <a:gd name="T41" fmla="*/ 76 h 106"/>
              <a:gd name="T42" fmla="*/ 61 w 83"/>
              <a:gd name="T43" fmla="*/ 97 h 106"/>
              <a:gd name="T44" fmla="*/ 53 w 83"/>
              <a:gd name="T45" fmla="*/ 97 h 106"/>
              <a:gd name="T46" fmla="*/ 41 w 83"/>
              <a:gd name="T47" fmla="*/ 106 h 106"/>
              <a:gd name="T48" fmla="*/ 29 w 83"/>
              <a:gd name="T49" fmla="*/ 97 h 106"/>
              <a:gd name="T50" fmla="*/ 18 w 83"/>
              <a:gd name="T51" fmla="*/ 93 h 106"/>
              <a:gd name="T52" fmla="*/ 18 w 83"/>
              <a:gd name="T53" fmla="*/ 76 h 106"/>
              <a:gd name="T54" fmla="*/ 0 w 83"/>
              <a:gd name="T55" fmla="*/ 42 h 106"/>
              <a:gd name="T56" fmla="*/ 41 w 83"/>
              <a:gd name="T57" fmla="*/ 0 h 106"/>
              <a:gd name="T58" fmla="*/ 83 w 83"/>
              <a:gd name="T59" fmla="*/ 42 h 106"/>
              <a:gd name="T60" fmla="*/ 65 w 83"/>
              <a:gd name="T61" fmla="*/ 76 h 106"/>
              <a:gd name="T62" fmla="*/ 26 w 83"/>
              <a:gd name="T63" fmla="*/ 80 h 106"/>
              <a:gd name="T64" fmla="*/ 32 w 83"/>
              <a:gd name="T65" fmla="*/ 89 h 106"/>
              <a:gd name="T66" fmla="*/ 37 w 83"/>
              <a:gd name="T67" fmla="*/ 93 h 106"/>
              <a:gd name="T68" fmla="*/ 38 w 83"/>
              <a:gd name="T69" fmla="*/ 96 h 106"/>
              <a:gd name="T70" fmla="*/ 41 w 83"/>
              <a:gd name="T71" fmla="*/ 98 h 106"/>
              <a:gd name="T72" fmla="*/ 45 w 83"/>
              <a:gd name="T73" fmla="*/ 96 h 106"/>
              <a:gd name="T74" fmla="*/ 46 w 83"/>
              <a:gd name="T75" fmla="*/ 93 h 106"/>
              <a:gd name="T76" fmla="*/ 57 w 83"/>
              <a:gd name="T77" fmla="*/ 89 h 106"/>
              <a:gd name="T78" fmla="*/ 41 w 83"/>
              <a:gd name="T79" fmla="*/ 8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3" h="106">
                <a:moveTo>
                  <a:pt x="59" y="70"/>
                </a:moveTo>
                <a:cubicBezTo>
                  <a:pt x="59" y="70"/>
                  <a:pt x="59" y="70"/>
                  <a:pt x="59" y="70"/>
                </a:cubicBezTo>
                <a:cubicBezTo>
                  <a:pt x="59" y="70"/>
                  <a:pt x="59" y="70"/>
                  <a:pt x="59" y="70"/>
                </a:cubicBezTo>
                <a:cubicBezTo>
                  <a:pt x="59" y="70"/>
                  <a:pt x="59" y="70"/>
                  <a:pt x="59" y="70"/>
                </a:cubicBezTo>
                <a:cubicBezTo>
                  <a:pt x="61" y="69"/>
                  <a:pt x="63" y="67"/>
                  <a:pt x="65" y="66"/>
                </a:cubicBezTo>
                <a:cubicBezTo>
                  <a:pt x="71" y="59"/>
                  <a:pt x="75" y="51"/>
                  <a:pt x="75" y="42"/>
                </a:cubicBezTo>
                <a:cubicBezTo>
                  <a:pt x="75" y="33"/>
                  <a:pt x="71" y="24"/>
                  <a:pt x="65" y="18"/>
                </a:cubicBezTo>
                <a:cubicBezTo>
                  <a:pt x="59" y="12"/>
                  <a:pt x="50" y="8"/>
                  <a:pt x="41" y="8"/>
                </a:cubicBezTo>
                <a:cubicBezTo>
                  <a:pt x="32" y="8"/>
                  <a:pt x="24" y="12"/>
                  <a:pt x="18" y="18"/>
                </a:cubicBezTo>
                <a:cubicBezTo>
                  <a:pt x="12" y="24"/>
                  <a:pt x="8" y="33"/>
                  <a:pt x="8" y="42"/>
                </a:cubicBezTo>
                <a:cubicBezTo>
                  <a:pt x="8" y="51"/>
                  <a:pt x="12" y="59"/>
                  <a:pt x="18" y="66"/>
                </a:cubicBezTo>
                <a:cubicBezTo>
                  <a:pt x="19" y="67"/>
                  <a:pt x="22" y="69"/>
                  <a:pt x="24" y="70"/>
                </a:cubicBezTo>
                <a:cubicBezTo>
                  <a:pt x="24" y="70"/>
                  <a:pt x="24" y="70"/>
                  <a:pt x="24" y="70"/>
                </a:cubicBezTo>
                <a:cubicBezTo>
                  <a:pt x="24" y="70"/>
                  <a:pt x="24" y="70"/>
                  <a:pt x="24" y="70"/>
                </a:cubicBezTo>
                <a:cubicBezTo>
                  <a:pt x="24" y="70"/>
                  <a:pt x="24" y="70"/>
                  <a:pt x="24" y="70"/>
                </a:cubicBezTo>
                <a:cubicBezTo>
                  <a:pt x="29" y="73"/>
                  <a:pt x="35" y="75"/>
                  <a:pt x="41" y="75"/>
                </a:cubicBezTo>
                <a:cubicBezTo>
                  <a:pt x="48" y="75"/>
                  <a:pt x="53" y="73"/>
                  <a:pt x="59" y="70"/>
                </a:cubicBezTo>
                <a:close/>
                <a:moveTo>
                  <a:pt x="43" y="46"/>
                </a:moveTo>
                <a:cubicBezTo>
                  <a:pt x="43" y="46"/>
                  <a:pt x="43" y="46"/>
                  <a:pt x="43" y="46"/>
                </a:cubicBezTo>
                <a:cubicBezTo>
                  <a:pt x="42" y="47"/>
                  <a:pt x="40" y="47"/>
                  <a:pt x="40" y="46"/>
                </a:cubicBezTo>
                <a:cubicBezTo>
                  <a:pt x="38" y="45"/>
                  <a:pt x="37" y="44"/>
                  <a:pt x="35" y="43"/>
                </a:cubicBezTo>
                <a:cubicBezTo>
                  <a:pt x="34" y="42"/>
                  <a:pt x="32" y="42"/>
                  <a:pt x="30" y="42"/>
                </a:cubicBezTo>
                <a:cubicBezTo>
                  <a:pt x="28" y="42"/>
                  <a:pt x="26" y="42"/>
                  <a:pt x="25" y="43"/>
                </a:cubicBezTo>
                <a:cubicBezTo>
                  <a:pt x="23" y="44"/>
                  <a:pt x="22" y="45"/>
                  <a:pt x="20" y="46"/>
                </a:cubicBezTo>
                <a:cubicBezTo>
                  <a:pt x="19" y="47"/>
                  <a:pt x="18" y="47"/>
                  <a:pt x="17" y="46"/>
                </a:cubicBezTo>
                <a:cubicBezTo>
                  <a:pt x="16" y="45"/>
                  <a:pt x="16" y="43"/>
                  <a:pt x="17" y="42"/>
                </a:cubicBezTo>
                <a:cubicBezTo>
                  <a:pt x="19" y="41"/>
                  <a:pt x="21" y="39"/>
                  <a:pt x="23" y="39"/>
                </a:cubicBezTo>
                <a:cubicBezTo>
                  <a:pt x="25" y="38"/>
                  <a:pt x="28" y="37"/>
                  <a:pt x="30" y="37"/>
                </a:cubicBezTo>
                <a:cubicBezTo>
                  <a:pt x="32" y="37"/>
                  <a:pt x="35" y="38"/>
                  <a:pt x="37" y="39"/>
                </a:cubicBezTo>
                <a:cubicBezTo>
                  <a:pt x="39" y="39"/>
                  <a:pt x="40" y="40"/>
                  <a:pt x="41" y="41"/>
                </a:cubicBezTo>
                <a:cubicBezTo>
                  <a:pt x="43" y="40"/>
                  <a:pt x="44" y="39"/>
                  <a:pt x="45" y="39"/>
                </a:cubicBezTo>
                <a:cubicBezTo>
                  <a:pt x="48" y="38"/>
                  <a:pt x="50" y="37"/>
                  <a:pt x="52" y="37"/>
                </a:cubicBezTo>
                <a:cubicBezTo>
                  <a:pt x="55" y="37"/>
                  <a:pt x="57" y="38"/>
                  <a:pt x="59" y="39"/>
                </a:cubicBezTo>
                <a:cubicBezTo>
                  <a:pt x="62" y="39"/>
                  <a:pt x="64" y="41"/>
                  <a:pt x="65" y="42"/>
                </a:cubicBezTo>
                <a:cubicBezTo>
                  <a:pt x="66" y="43"/>
                  <a:pt x="66" y="45"/>
                  <a:pt x="65" y="46"/>
                </a:cubicBezTo>
                <a:cubicBezTo>
                  <a:pt x="65" y="47"/>
                  <a:pt x="63" y="47"/>
                  <a:pt x="62" y="46"/>
                </a:cubicBezTo>
                <a:cubicBezTo>
                  <a:pt x="61" y="45"/>
                  <a:pt x="59" y="44"/>
                  <a:pt x="58" y="43"/>
                </a:cubicBezTo>
                <a:cubicBezTo>
                  <a:pt x="56" y="42"/>
                  <a:pt x="54" y="42"/>
                  <a:pt x="52" y="42"/>
                </a:cubicBezTo>
                <a:cubicBezTo>
                  <a:pt x="51" y="42"/>
                  <a:pt x="49" y="42"/>
                  <a:pt x="47" y="43"/>
                </a:cubicBezTo>
                <a:cubicBezTo>
                  <a:pt x="46" y="44"/>
                  <a:pt x="44" y="45"/>
                  <a:pt x="43" y="46"/>
                </a:cubicBezTo>
                <a:close/>
                <a:moveTo>
                  <a:pt x="65" y="76"/>
                </a:moveTo>
                <a:cubicBezTo>
                  <a:pt x="65" y="76"/>
                  <a:pt x="65" y="76"/>
                  <a:pt x="65" y="76"/>
                </a:cubicBezTo>
                <a:cubicBezTo>
                  <a:pt x="65" y="93"/>
                  <a:pt x="65" y="93"/>
                  <a:pt x="65" y="93"/>
                </a:cubicBezTo>
                <a:cubicBezTo>
                  <a:pt x="65" y="95"/>
                  <a:pt x="63" y="97"/>
                  <a:pt x="61" y="97"/>
                </a:cubicBezTo>
                <a:cubicBezTo>
                  <a:pt x="61" y="97"/>
                  <a:pt x="61" y="97"/>
                  <a:pt x="61" y="97"/>
                </a:cubicBezTo>
                <a:cubicBezTo>
                  <a:pt x="53" y="97"/>
                  <a:pt x="53" y="97"/>
                  <a:pt x="53" y="97"/>
                </a:cubicBezTo>
                <a:cubicBezTo>
                  <a:pt x="53" y="99"/>
                  <a:pt x="52" y="100"/>
                  <a:pt x="50" y="102"/>
                </a:cubicBezTo>
                <a:cubicBezTo>
                  <a:pt x="48" y="104"/>
                  <a:pt x="45" y="106"/>
                  <a:pt x="41" y="106"/>
                </a:cubicBezTo>
                <a:cubicBezTo>
                  <a:pt x="38" y="106"/>
                  <a:pt x="35" y="104"/>
                  <a:pt x="32" y="102"/>
                </a:cubicBezTo>
                <a:cubicBezTo>
                  <a:pt x="31" y="100"/>
                  <a:pt x="30" y="99"/>
                  <a:pt x="29" y="97"/>
                </a:cubicBezTo>
                <a:cubicBezTo>
                  <a:pt x="22" y="97"/>
                  <a:pt x="22" y="97"/>
                  <a:pt x="22" y="97"/>
                </a:cubicBezTo>
                <a:cubicBezTo>
                  <a:pt x="20" y="97"/>
                  <a:pt x="18" y="95"/>
                  <a:pt x="18" y="93"/>
                </a:cubicBezTo>
                <a:cubicBezTo>
                  <a:pt x="18" y="93"/>
                  <a:pt x="18" y="93"/>
                  <a:pt x="18" y="93"/>
                </a:cubicBezTo>
                <a:cubicBezTo>
                  <a:pt x="18" y="76"/>
                  <a:pt x="18" y="76"/>
                  <a:pt x="18" y="76"/>
                </a:cubicBezTo>
                <a:cubicBezTo>
                  <a:pt x="16" y="75"/>
                  <a:pt x="14" y="73"/>
                  <a:pt x="12" y="71"/>
                </a:cubicBezTo>
                <a:cubicBezTo>
                  <a:pt x="4" y="64"/>
                  <a:pt x="0" y="53"/>
                  <a:pt x="0" y="42"/>
                </a:cubicBezTo>
                <a:cubicBezTo>
                  <a:pt x="0" y="30"/>
                  <a:pt x="4" y="20"/>
                  <a:pt x="12" y="13"/>
                </a:cubicBezTo>
                <a:cubicBezTo>
                  <a:pt x="19" y="5"/>
                  <a:pt x="30" y="0"/>
                  <a:pt x="41" y="0"/>
                </a:cubicBezTo>
                <a:cubicBezTo>
                  <a:pt x="53" y="0"/>
                  <a:pt x="63" y="5"/>
                  <a:pt x="71" y="13"/>
                </a:cubicBezTo>
                <a:cubicBezTo>
                  <a:pt x="78" y="20"/>
                  <a:pt x="83" y="30"/>
                  <a:pt x="83" y="42"/>
                </a:cubicBezTo>
                <a:cubicBezTo>
                  <a:pt x="83" y="53"/>
                  <a:pt x="78" y="64"/>
                  <a:pt x="71" y="71"/>
                </a:cubicBezTo>
                <a:cubicBezTo>
                  <a:pt x="69" y="73"/>
                  <a:pt x="67" y="75"/>
                  <a:pt x="65" y="76"/>
                </a:cubicBezTo>
                <a:close/>
                <a:moveTo>
                  <a:pt x="26" y="80"/>
                </a:moveTo>
                <a:cubicBezTo>
                  <a:pt x="26" y="80"/>
                  <a:pt x="26" y="80"/>
                  <a:pt x="26" y="80"/>
                </a:cubicBezTo>
                <a:cubicBezTo>
                  <a:pt x="26" y="89"/>
                  <a:pt x="26" y="89"/>
                  <a:pt x="26" y="89"/>
                </a:cubicBezTo>
                <a:cubicBezTo>
                  <a:pt x="32" y="89"/>
                  <a:pt x="32" y="89"/>
                  <a:pt x="32" y="89"/>
                </a:cubicBezTo>
                <a:cubicBezTo>
                  <a:pt x="32" y="89"/>
                  <a:pt x="32" y="89"/>
                  <a:pt x="32" y="89"/>
                </a:cubicBezTo>
                <a:cubicBezTo>
                  <a:pt x="35" y="89"/>
                  <a:pt x="37" y="90"/>
                  <a:pt x="37" y="93"/>
                </a:cubicBezTo>
                <a:cubicBezTo>
                  <a:pt x="37" y="93"/>
                  <a:pt x="37" y="93"/>
                  <a:pt x="37" y="93"/>
                </a:cubicBezTo>
                <a:cubicBezTo>
                  <a:pt x="37" y="94"/>
                  <a:pt x="37" y="95"/>
                  <a:pt x="38" y="96"/>
                </a:cubicBezTo>
                <a:cubicBezTo>
                  <a:pt x="38" y="96"/>
                  <a:pt x="38" y="96"/>
                  <a:pt x="38" y="96"/>
                </a:cubicBezTo>
                <a:cubicBezTo>
                  <a:pt x="39" y="97"/>
                  <a:pt x="40" y="98"/>
                  <a:pt x="41" y="98"/>
                </a:cubicBezTo>
                <a:cubicBezTo>
                  <a:pt x="43" y="98"/>
                  <a:pt x="44" y="97"/>
                  <a:pt x="45" y="96"/>
                </a:cubicBezTo>
                <a:cubicBezTo>
                  <a:pt x="45" y="96"/>
                  <a:pt x="45" y="96"/>
                  <a:pt x="45" y="96"/>
                </a:cubicBezTo>
                <a:cubicBezTo>
                  <a:pt x="45" y="95"/>
                  <a:pt x="46" y="94"/>
                  <a:pt x="46" y="93"/>
                </a:cubicBezTo>
                <a:cubicBezTo>
                  <a:pt x="46" y="93"/>
                  <a:pt x="46" y="93"/>
                  <a:pt x="46" y="93"/>
                </a:cubicBezTo>
                <a:cubicBezTo>
                  <a:pt x="46" y="90"/>
                  <a:pt x="48" y="89"/>
                  <a:pt x="50" y="89"/>
                </a:cubicBezTo>
                <a:cubicBezTo>
                  <a:pt x="57" y="89"/>
                  <a:pt x="57" y="89"/>
                  <a:pt x="57" y="89"/>
                </a:cubicBezTo>
                <a:cubicBezTo>
                  <a:pt x="57" y="80"/>
                  <a:pt x="57" y="80"/>
                  <a:pt x="57" y="80"/>
                </a:cubicBezTo>
                <a:cubicBezTo>
                  <a:pt x="52" y="82"/>
                  <a:pt x="47" y="83"/>
                  <a:pt x="41" y="83"/>
                </a:cubicBezTo>
                <a:cubicBezTo>
                  <a:pt x="36" y="83"/>
                  <a:pt x="31" y="82"/>
                  <a:pt x="26" y="8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484" name="Freeform 28"/>
          <p:cNvSpPr>
            <a:spLocks noEditPoints="1"/>
          </p:cNvSpPr>
          <p:nvPr/>
        </p:nvSpPr>
        <p:spPr bwMode="auto">
          <a:xfrm>
            <a:off x="5449888" y="2731302"/>
            <a:ext cx="315912" cy="339830"/>
          </a:xfrm>
          <a:custGeom>
            <a:avLst/>
            <a:gdLst>
              <a:gd name="T0" fmla="*/ 4 w 95"/>
              <a:gd name="T1" fmla="*/ 12 h 102"/>
              <a:gd name="T2" fmla="*/ 4 w 95"/>
              <a:gd name="T3" fmla="*/ 12 h 102"/>
              <a:gd name="T4" fmla="*/ 43 w 95"/>
              <a:gd name="T5" fmla="*/ 12 h 102"/>
              <a:gd name="T6" fmla="*/ 45 w 95"/>
              <a:gd name="T7" fmla="*/ 2 h 102"/>
              <a:gd name="T8" fmla="*/ 46 w 95"/>
              <a:gd name="T9" fmla="*/ 1 h 102"/>
              <a:gd name="T10" fmla="*/ 47 w 95"/>
              <a:gd name="T11" fmla="*/ 0 h 102"/>
              <a:gd name="T12" fmla="*/ 48 w 95"/>
              <a:gd name="T13" fmla="*/ 0 h 102"/>
              <a:gd name="T14" fmla="*/ 49 w 95"/>
              <a:gd name="T15" fmla="*/ 0 h 102"/>
              <a:gd name="T16" fmla="*/ 50 w 95"/>
              <a:gd name="T17" fmla="*/ 1 h 102"/>
              <a:gd name="T18" fmla="*/ 50 w 95"/>
              <a:gd name="T19" fmla="*/ 2 h 102"/>
              <a:gd name="T20" fmla="*/ 53 w 95"/>
              <a:gd name="T21" fmla="*/ 12 h 102"/>
              <a:gd name="T22" fmla="*/ 91 w 95"/>
              <a:gd name="T23" fmla="*/ 12 h 102"/>
              <a:gd name="T24" fmla="*/ 95 w 95"/>
              <a:gd name="T25" fmla="*/ 16 h 102"/>
              <a:gd name="T26" fmla="*/ 95 w 95"/>
              <a:gd name="T27" fmla="*/ 16 h 102"/>
              <a:gd name="T28" fmla="*/ 95 w 95"/>
              <a:gd name="T29" fmla="*/ 71 h 102"/>
              <a:gd name="T30" fmla="*/ 91 w 95"/>
              <a:gd name="T31" fmla="*/ 75 h 102"/>
              <a:gd name="T32" fmla="*/ 91 w 95"/>
              <a:gd name="T33" fmla="*/ 75 h 102"/>
              <a:gd name="T34" fmla="*/ 70 w 95"/>
              <a:gd name="T35" fmla="*/ 75 h 102"/>
              <a:gd name="T36" fmla="*/ 76 w 95"/>
              <a:gd name="T37" fmla="*/ 99 h 102"/>
              <a:gd name="T38" fmla="*/ 74 w 95"/>
              <a:gd name="T39" fmla="*/ 102 h 102"/>
              <a:gd name="T40" fmla="*/ 71 w 95"/>
              <a:gd name="T41" fmla="*/ 100 h 102"/>
              <a:gd name="T42" fmla="*/ 65 w 95"/>
              <a:gd name="T43" fmla="*/ 75 h 102"/>
              <a:gd name="T44" fmla="*/ 50 w 95"/>
              <a:gd name="T45" fmla="*/ 75 h 102"/>
              <a:gd name="T46" fmla="*/ 50 w 95"/>
              <a:gd name="T47" fmla="*/ 89 h 102"/>
              <a:gd name="T48" fmla="*/ 48 w 95"/>
              <a:gd name="T49" fmla="*/ 92 h 102"/>
              <a:gd name="T50" fmla="*/ 45 w 95"/>
              <a:gd name="T51" fmla="*/ 89 h 102"/>
              <a:gd name="T52" fmla="*/ 45 w 95"/>
              <a:gd name="T53" fmla="*/ 75 h 102"/>
              <a:gd name="T54" fmla="*/ 31 w 95"/>
              <a:gd name="T55" fmla="*/ 75 h 102"/>
              <a:gd name="T56" fmla="*/ 24 w 95"/>
              <a:gd name="T57" fmla="*/ 100 h 102"/>
              <a:gd name="T58" fmla="*/ 21 w 95"/>
              <a:gd name="T59" fmla="*/ 102 h 102"/>
              <a:gd name="T60" fmla="*/ 19 w 95"/>
              <a:gd name="T61" fmla="*/ 99 h 102"/>
              <a:gd name="T62" fmla="*/ 26 w 95"/>
              <a:gd name="T63" fmla="*/ 75 h 102"/>
              <a:gd name="T64" fmla="*/ 4 w 95"/>
              <a:gd name="T65" fmla="*/ 75 h 102"/>
              <a:gd name="T66" fmla="*/ 0 w 95"/>
              <a:gd name="T67" fmla="*/ 71 h 102"/>
              <a:gd name="T68" fmla="*/ 0 w 95"/>
              <a:gd name="T69" fmla="*/ 71 h 102"/>
              <a:gd name="T70" fmla="*/ 0 w 95"/>
              <a:gd name="T71" fmla="*/ 16 h 102"/>
              <a:gd name="T72" fmla="*/ 4 w 95"/>
              <a:gd name="T73" fmla="*/ 12 h 102"/>
              <a:gd name="T74" fmla="*/ 25 w 95"/>
              <a:gd name="T75" fmla="*/ 64 h 102"/>
              <a:gd name="T76" fmla="*/ 25 w 95"/>
              <a:gd name="T77" fmla="*/ 64 h 102"/>
              <a:gd name="T78" fmla="*/ 71 w 95"/>
              <a:gd name="T79" fmla="*/ 64 h 102"/>
              <a:gd name="T80" fmla="*/ 73 w 95"/>
              <a:gd name="T81" fmla="*/ 61 h 102"/>
              <a:gd name="T82" fmla="*/ 71 w 95"/>
              <a:gd name="T83" fmla="*/ 59 h 102"/>
              <a:gd name="T84" fmla="*/ 25 w 95"/>
              <a:gd name="T85" fmla="*/ 59 h 102"/>
              <a:gd name="T86" fmla="*/ 22 w 95"/>
              <a:gd name="T87" fmla="*/ 61 h 102"/>
              <a:gd name="T88" fmla="*/ 25 w 95"/>
              <a:gd name="T89" fmla="*/ 64 h 102"/>
              <a:gd name="T90" fmla="*/ 87 w 95"/>
              <a:gd name="T91" fmla="*/ 20 h 102"/>
              <a:gd name="T92" fmla="*/ 87 w 95"/>
              <a:gd name="T93" fmla="*/ 20 h 102"/>
              <a:gd name="T94" fmla="*/ 8 w 95"/>
              <a:gd name="T95" fmla="*/ 20 h 102"/>
              <a:gd name="T96" fmla="*/ 8 w 95"/>
              <a:gd name="T97" fmla="*/ 67 h 102"/>
              <a:gd name="T98" fmla="*/ 87 w 95"/>
              <a:gd name="T99" fmla="*/ 67 h 102"/>
              <a:gd name="T100" fmla="*/ 87 w 95"/>
              <a:gd name="T101" fmla="*/ 2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5" h="102">
                <a:moveTo>
                  <a:pt x="4" y="12"/>
                </a:moveTo>
                <a:cubicBezTo>
                  <a:pt x="4" y="12"/>
                  <a:pt x="4" y="12"/>
                  <a:pt x="4" y="12"/>
                </a:cubicBezTo>
                <a:cubicBezTo>
                  <a:pt x="43" y="12"/>
                  <a:pt x="43" y="12"/>
                  <a:pt x="43" y="12"/>
                </a:cubicBezTo>
                <a:cubicBezTo>
                  <a:pt x="45" y="2"/>
                  <a:pt x="45" y="2"/>
                  <a:pt x="45" y="2"/>
                </a:cubicBezTo>
                <a:cubicBezTo>
                  <a:pt x="45" y="2"/>
                  <a:pt x="45" y="2"/>
                  <a:pt x="46" y="1"/>
                </a:cubicBezTo>
                <a:cubicBezTo>
                  <a:pt x="46" y="1"/>
                  <a:pt x="46" y="1"/>
                  <a:pt x="47" y="0"/>
                </a:cubicBezTo>
                <a:cubicBezTo>
                  <a:pt x="47" y="0"/>
                  <a:pt x="47" y="0"/>
                  <a:pt x="48" y="0"/>
                </a:cubicBezTo>
                <a:cubicBezTo>
                  <a:pt x="48" y="0"/>
                  <a:pt x="48" y="0"/>
                  <a:pt x="49" y="0"/>
                </a:cubicBezTo>
                <a:cubicBezTo>
                  <a:pt x="49" y="1"/>
                  <a:pt x="50" y="1"/>
                  <a:pt x="50" y="1"/>
                </a:cubicBezTo>
                <a:cubicBezTo>
                  <a:pt x="50" y="2"/>
                  <a:pt x="50" y="2"/>
                  <a:pt x="50" y="2"/>
                </a:cubicBezTo>
                <a:cubicBezTo>
                  <a:pt x="53" y="12"/>
                  <a:pt x="53" y="12"/>
                  <a:pt x="53" y="12"/>
                </a:cubicBezTo>
                <a:cubicBezTo>
                  <a:pt x="91" y="12"/>
                  <a:pt x="91" y="12"/>
                  <a:pt x="91" y="12"/>
                </a:cubicBezTo>
                <a:cubicBezTo>
                  <a:pt x="93" y="12"/>
                  <a:pt x="95" y="13"/>
                  <a:pt x="95" y="16"/>
                </a:cubicBezTo>
                <a:cubicBezTo>
                  <a:pt x="95" y="16"/>
                  <a:pt x="95" y="16"/>
                  <a:pt x="95" y="16"/>
                </a:cubicBezTo>
                <a:cubicBezTo>
                  <a:pt x="95" y="71"/>
                  <a:pt x="95" y="71"/>
                  <a:pt x="95" y="71"/>
                </a:cubicBezTo>
                <a:cubicBezTo>
                  <a:pt x="95" y="73"/>
                  <a:pt x="93" y="75"/>
                  <a:pt x="91" y="75"/>
                </a:cubicBezTo>
                <a:cubicBezTo>
                  <a:pt x="91" y="75"/>
                  <a:pt x="91" y="75"/>
                  <a:pt x="91" y="75"/>
                </a:cubicBezTo>
                <a:cubicBezTo>
                  <a:pt x="70" y="75"/>
                  <a:pt x="70" y="75"/>
                  <a:pt x="70" y="75"/>
                </a:cubicBezTo>
                <a:cubicBezTo>
                  <a:pt x="76" y="99"/>
                  <a:pt x="76" y="99"/>
                  <a:pt x="76" y="99"/>
                </a:cubicBezTo>
                <a:cubicBezTo>
                  <a:pt x="76" y="100"/>
                  <a:pt x="76" y="102"/>
                  <a:pt x="74" y="102"/>
                </a:cubicBezTo>
                <a:cubicBezTo>
                  <a:pt x="73" y="102"/>
                  <a:pt x="72" y="102"/>
                  <a:pt x="71" y="100"/>
                </a:cubicBezTo>
                <a:cubicBezTo>
                  <a:pt x="65" y="75"/>
                  <a:pt x="65" y="75"/>
                  <a:pt x="65" y="75"/>
                </a:cubicBezTo>
                <a:cubicBezTo>
                  <a:pt x="50" y="75"/>
                  <a:pt x="50" y="75"/>
                  <a:pt x="50" y="75"/>
                </a:cubicBezTo>
                <a:cubicBezTo>
                  <a:pt x="50" y="89"/>
                  <a:pt x="50" y="89"/>
                  <a:pt x="50" y="89"/>
                </a:cubicBezTo>
                <a:cubicBezTo>
                  <a:pt x="50" y="91"/>
                  <a:pt x="49" y="92"/>
                  <a:pt x="48" y="92"/>
                </a:cubicBezTo>
                <a:cubicBezTo>
                  <a:pt x="46" y="92"/>
                  <a:pt x="45" y="91"/>
                  <a:pt x="45" y="89"/>
                </a:cubicBezTo>
                <a:cubicBezTo>
                  <a:pt x="45" y="75"/>
                  <a:pt x="45" y="75"/>
                  <a:pt x="45" y="75"/>
                </a:cubicBezTo>
                <a:cubicBezTo>
                  <a:pt x="31" y="75"/>
                  <a:pt x="31" y="75"/>
                  <a:pt x="31" y="75"/>
                </a:cubicBezTo>
                <a:cubicBezTo>
                  <a:pt x="24" y="100"/>
                  <a:pt x="24" y="100"/>
                  <a:pt x="24" y="100"/>
                </a:cubicBezTo>
                <a:cubicBezTo>
                  <a:pt x="24" y="102"/>
                  <a:pt x="22" y="102"/>
                  <a:pt x="21" y="102"/>
                </a:cubicBezTo>
                <a:cubicBezTo>
                  <a:pt x="20" y="102"/>
                  <a:pt x="19" y="100"/>
                  <a:pt x="19" y="99"/>
                </a:cubicBezTo>
                <a:cubicBezTo>
                  <a:pt x="26" y="75"/>
                  <a:pt x="26" y="75"/>
                  <a:pt x="26" y="75"/>
                </a:cubicBezTo>
                <a:cubicBezTo>
                  <a:pt x="4" y="75"/>
                  <a:pt x="4" y="75"/>
                  <a:pt x="4" y="75"/>
                </a:cubicBezTo>
                <a:cubicBezTo>
                  <a:pt x="2" y="75"/>
                  <a:pt x="0" y="73"/>
                  <a:pt x="0" y="71"/>
                </a:cubicBezTo>
                <a:cubicBezTo>
                  <a:pt x="0" y="71"/>
                  <a:pt x="0" y="71"/>
                  <a:pt x="0" y="71"/>
                </a:cubicBezTo>
                <a:cubicBezTo>
                  <a:pt x="0" y="16"/>
                  <a:pt x="0" y="16"/>
                  <a:pt x="0" y="16"/>
                </a:cubicBezTo>
                <a:cubicBezTo>
                  <a:pt x="0" y="13"/>
                  <a:pt x="2" y="12"/>
                  <a:pt x="4" y="12"/>
                </a:cubicBezTo>
                <a:close/>
                <a:moveTo>
                  <a:pt x="25" y="64"/>
                </a:moveTo>
                <a:cubicBezTo>
                  <a:pt x="25" y="64"/>
                  <a:pt x="25" y="64"/>
                  <a:pt x="25" y="64"/>
                </a:cubicBezTo>
                <a:cubicBezTo>
                  <a:pt x="71" y="64"/>
                  <a:pt x="71" y="64"/>
                  <a:pt x="71" y="64"/>
                </a:cubicBezTo>
                <a:cubicBezTo>
                  <a:pt x="72" y="64"/>
                  <a:pt x="73" y="63"/>
                  <a:pt x="73" y="61"/>
                </a:cubicBezTo>
                <a:cubicBezTo>
                  <a:pt x="73" y="60"/>
                  <a:pt x="72" y="59"/>
                  <a:pt x="71" y="59"/>
                </a:cubicBezTo>
                <a:cubicBezTo>
                  <a:pt x="25" y="59"/>
                  <a:pt x="25" y="59"/>
                  <a:pt x="25" y="59"/>
                </a:cubicBezTo>
                <a:cubicBezTo>
                  <a:pt x="23" y="59"/>
                  <a:pt x="22" y="60"/>
                  <a:pt x="22" y="61"/>
                </a:cubicBezTo>
                <a:cubicBezTo>
                  <a:pt x="22" y="63"/>
                  <a:pt x="23" y="64"/>
                  <a:pt x="25" y="64"/>
                </a:cubicBezTo>
                <a:close/>
                <a:moveTo>
                  <a:pt x="87" y="20"/>
                </a:moveTo>
                <a:cubicBezTo>
                  <a:pt x="87" y="20"/>
                  <a:pt x="87" y="20"/>
                  <a:pt x="87" y="20"/>
                </a:cubicBezTo>
                <a:cubicBezTo>
                  <a:pt x="8" y="20"/>
                  <a:pt x="8" y="20"/>
                  <a:pt x="8" y="20"/>
                </a:cubicBezTo>
                <a:cubicBezTo>
                  <a:pt x="8" y="67"/>
                  <a:pt x="8" y="67"/>
                  <a:pt x="8" y="67"/>
                </a:cubicBezTo>
                <a:cubicBezTo>
                  <a:pt x="87" y="67"/>
                  <a:pt x="87" y="67"/>
                  <a:pt x="87" y="67"/>
                </a:cubicBezTo>
                <a:cubicBezTo>
                  <a:pt x="87" y="20"/>
                  <a:pt x="87" y="20"/>
                  <a:pt x="87" y="2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485" name="Freeform 29"/>
          <p:cNvSpPr>
            <a:spLocks noEditPoints="1"/>
          </p:cNvSpPr>
          <p:nvPr/>
        </p:nvSpPr>
        <p:spPr bwMode="auto">
          <a:xfrm>
            <a:off x="4959350" y="1832500"/>
            <a:ext cx="287338" cy="339830"/>
          </a:xfrm>
          <a:custGeom>
            <a:avLst/>
            <a:gdLst>
              <a:gd name="T0" fmla="*/ 76 w 86"/>
              <a:gd name="T1" fmla="*/ 1 h 102"/>
              <a:gd name="T2" fmla="*/ 74 w 86"/>
              <a:gd name="T3" fmla="*/ 7 h 102"/>
              <a:gd name="T4" fmla="*/ 86 w 86"/>
              <a:gd name="T5" fmla="*/ 39 h 102"/>
              <a:gd name="T6" fmla="*/ 72 w 86"/>
              <a:gd name="T7" fmla="*/ 72 h 102"/>
              <a:gd name="T8" fmla="*/ 56 w 86"/>
              <a:gd name="T9" fmla="*/ 83 h 102"/>
              <a:gd name="T10" fmla="*/ 42 w 86"/>
              <a:gd name="T11" fmla="*/ 87 h 102"/>
              <a:gd name="T12" fmla="*/ 58 w 86"/>
              <a:gd name="T13" fmla="*/ 94 h 102"/>
              <a:gd name="T14" fmla="*/ 58 w 86"/>
              <a:gd name="T15" fmla="*/ 102 h 102"/>
              <a:gd name="T16" fmla="*/ 38 w 86"/>
              <a:gd name="T17" fmla="*/ 102 h 102"/>
              <a:gd name="T18" fmla="*/ 19 w 86"/>
              <a:gd name="T19" fmla="*/ 102 h 102"/>
              <a:gd name="T20" fmla="*/ 19 w 86"/>
              <a:gd name="T21" fmla="*/ 94 h 102"/>
              <a:gd name="T22" fmla="*/ 34 w 86"/>
              <a:gd name="T23" fmla="*/ 87 h 102"/>
              <a:gd name="T24" fmla="*/ 20 w 86"/>
              <a:gd name="T25" fmla="*/ 82 h 102"/>
              <a:gd name="T26" fmla="*/ 7 w 86"/>
              <a:gd name="T27" fmla="*/ 74 h 102"/>
              <a:gd name="T28" fmla="*/ 1 w 86"/>
              <a:gd name="T29" fmla="*/ 76 h 102"/>
              <a:gd name="T30" fmla="*/ 9 w 86"/>
              <a:gd name="T31" fmla="*/ 64 h 102"/>
              <a:gd name="T32" fmla="*/ 11 w 86"/>
              <a:gd name="T33" fmla="*/ 11 h 102"/>
              <a:gd name="T34" fmla="*/ 38 w 86"/>
              <a:gd name="T35" fmla="*/ 0 h 102"/>
              <a:gd name="T36" fmla="*/ 69 w 86"/>
              <a:gd name="T37" fmla="*/ 5 h 102"/>
              <a:gd name="T38" fmla="*/ 69 w 86"/>
              <a:gd name="T39" fmla="*/ 5 h 102"/>
              <a:gd name="T40" fmla="*/ 73 w 86"/>
              <a:gd name="T41" fmla="*/ 1 h 102"/>
              <a:gd name="T42" fmla="*/ 70 w 86"/>
              <a:gd name="T43" fmla="*/ 10 h 102"/>
              <a:gd name="T44" fmla="*/ 77 w 86"/>
              <a:gd name="T45" fmla="*/ 39 h 102"/>
              <a:gd name="T46" fmla="*/ 65 w 86"/>
              <a:gd name="T47" fmla="*/ 66 h 102"/>
              <a:gd name="T48" fmla="*/ 13 w 86"/>
              <a:gd name="T49" fmla="*/ 67 h 102"/>
              <a:gd name="T50" fmla="*/ 22 w 86"/>
              <a:gd name="T51" fmla="*/ 78 h 102"/>
              <a:gd name="T52" fmla="*/ 55 w 86"/>
              <a:gd name="T53" fmla="*/ 78 h 102"/>
              <a:gd name="T54" fmla="*/ 69 w 86"/>
              <a:gd name="T55" fmla="*/ 69 h 102"/>
              <a:gd name="T56" fmla="*/ 69 w 86"/>
              <a:gd name="T57" fmla="*/ 69 h 102"/>
              <a:gd name="T58" fmla="*/ 81 w 86"/>
              <a:gd name="T59" fmla="*/ 39 h 102"/>
              <a:gd name="T60" fmla="*/ 70 w 86"/>
              <a:gd name="T61" fmla="*/ 10 h 102"/>
              <a:gd name="T62" fmla="*/ 60 w 86"/>
              <a:gd name="T63" fmla="*/ 17 h 102"/>
              <a:gd name="T64" fmla="*/ 17 w 86"/>
              <a:gd name="T65" fmla="*/ 17 h 102"/>
              <a:gd name="T66" fmla="*/ 17 w 86"/>
              <a:gd name="T67" fmla="*/ 60 h 102"/>
              <a:gd name="T68" fmla="*/ 60 w 86"/>
              <a:gd name="T69" fmla="*/ 60 h 102"/>
              <a:gd name="T70" fmla="*/ 69 w 86"/>
              <a:gd name="T71" fmla="*/ 39 h 102"/>
              <a:gd name="T72" fmla="*/ 60 w 86"/>
              <a:gd name="T73" fmla="*/ 1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6" h="102">
                <a:moveTo>
                  <a:pt x="73" y="1"/>
                </a:moveTo>
                <a:cubicBezTo>
                  <a:pt x="74" y="0"/>
                  <a:pt x="75" y="0"/>
                  <a:pt x="76" y="1"/>
                </a:cubicBezTo>
                <a:cubicBezTo>
                  <a:pt x="77" y="2"/>
                  <a:pt x="77" y="3"/>
                  <a:pt x="76" y="4"/>
                </a:cubicBezTo>
                <a:cubicBezTo>
                  <a:pt x="74" y="7"/>
                  <a:pt x="74" y="7"/>
                  <a:pt x="74" y="7"/>
                </a:cubicBezTo>
                <a:cubicBezTo>
                  <a:pt x="77" y="11"/>
                  <a:pt x="80" y="15"/>
                  <a:pt x="82" y="20"/>
                </a:cubicBezTo>
                <a:cubicBezTo>
                  <a:pt x="85" y="26"/>
                  <a:pt x="86" y="32"/>
                  <a:pt x="86" y="39"/>
                </a:cubicBezTo>
                <a:cubicBezTo>
                  <a:pt x="86" y="45"/>
                  <a:pt x="85" y="51"/>
                  <a:pt x="82" y="57"/>
                </a:cubicBezTo>
                <a:cubicBezTo>
                  <a:pt x="80" y="63"/>
                  <a:pt x="76" y="68"/>
                  <a:pt x="72" y="72"/>
                </a:cubicBezTo>
                <a:cubicBezTo>
                  <a:pt x="68" y="77"/>
                  <a:pt x="62" y="80"/>
                  <a:pt x="57" y="82"/>
                </a:cubicBezTo>
                <a:cubicBezTo>
                  <a:pt x="56" y="83"/>
                  <a:pt x="56" y="83"/>
                  <a:pt x="56" y="83"/>
                </a:cubicBezTo>
                <a:cubicBezTo>
                  <a:pt x="52" y="84"/>
                  <a:pt x="47" y="85"/>
                  <a:pt x="42" y="86"/>
                </a:cubicBezTo>
                <a:cubicBezTo>
                  <a:pt x="42" y="86"/>
                  <a:pt x="42" y="86"/>
                  <a:pt x="42" y="87"/>
                </a:cubicBezTo>
                <a:cubicBezTo>
                  <a:pt x="42" y="94"/>
                  <a:pt x="42" y="94"/>
                  <a:pt x="42" y="94"/>
                </a:cubicBezTo>
                <a:cubicBezTo>
                  <a:pt x="58" y="94"/>
                  <a:pt x="58" y="94"/>
                  <a:pt x="58" y="94"/>
                </a:cubicBezTo>
                <a:cubicBezTo>
                  <a:pt x="60" y="94"/>
                  <a:pt x="62" y="96"/>
                  <a:pt x="62" y="98"/>
                </a:cubicBezTo>
                <a:cubicBezTo>
                  <a:pt x="62" y="100"/>
                  <a:pt x="60" y="102"/>
                  <a:pt x="58" y="102"/>
                </a:cubicBezTo>
                <a:cubicBezTo>
                  <a:pt x="38" y="102"/>
                  <a:pt x="38" y="102"/>
                  <a:pt x="38" y="102"/>
                </a:cubicBezTo>
                <a:cubicBezTo>
                  <a:pt x="38" y="102"/>
                  <a:pt x="38" y="102"/>
                  <a:pt x="38" y="102"/>
                </a:cubicBezTo>
                <a:cubicBezTo>
                  <a:pt x="38" y="102"/>
                  <a:pt x="38" y="102"/>
                  <a:pt x="38" y="102"/>
                </a:cubicBezTo>
                <a:cubicBezTo>
                  <a:pt x="19" y="102"/>
                  <a:pt x="19" y="102"/>
                  <a:pt x="19" y="102"/>
                </a:cubicBezTo>
                <a:cubicBezTo>
                  <a:pt x="17" y="102"/>
                  <a:pt x="15" y="100"/>
                  <a:pt x="15" y="98"/>
                </a:cubicBezTo>
                <a:cubicBezTo>
                  <a:pt x="15" y="96"/>
                  <a:pt x="17" y="94"/>
                  <a:pt x="19" y="94"/>
                </a:cubicBezTo>
                <a:cubicBezTo>
                  <a:pt x="34" y="94"/>
                  <a:pt x="34" y="94"/>
                  <a:pt x="34" y="94"/>
                </a:cubicBezTo>
                <a:cubicBezTo>
                  <a:pt x="34" y="87"/>
                  <a:pt x="34" y="87"/>
                  <a:pt x="34" y="87"/>
                </a:cubicBezTo>
                <a:cubicBezTo>
                  <a:pt x="34" y="86"/>
                  <a:pt x="34" y="86"/>
                  <a:pt x="34" y="86"/>
                </a:cubicBezTo>
                <a:cubicBezTo>
                  <a:pt x="29" y="85"/>
                  <a:pt x="25" y="84"/>
                  <a:pt x="20" y="82"/>
                </a:cubicBezTo>
                <a:cubicBezTo>
                  <a:pt x="20" y="82"/>
                  <a:pt x="20" y="82"/>
                  <a:pt x="20" y="82"/>
                </a:cubicBezTo>
                <a:cubicBezTo>
                  <a:pt x="15" y="80"/>
                  <a:pt x="11" y="77"/>
                  <a:pt x="7" y="74"/>
                </a:cubicBezTo>
                <a:cubicBezTo>
                  <a:pt x="4" y="76"/>
                  <a:pt x="4" y="76"/>
                  <a:pt x="4" y="76"/>
                </a:cubicBezTo>
                <a:cubicBezTo>
                  <a:pt x="3" y="77"/>
                  <a:pt x="2" y="77"/>
                  <a:pt x="1" y="76"/>
                </a:cubicBezTo>
                <a:cubicBezTo>
                  <a:pt x="0" y="75"/>
                  <a:pt x="0" y="74"/>
                  <a:pt x="1" y="73"/>
                </a:cubicBezTo>
                <a:cubicBezTo>
                  <a:pt x="9" y="64"/>
                  <a:pt x="9" y="64"/>
                  <a:pt x="9" y="64"/>
                </a:cubicBezTo>
                <a:cubicBezTo>
                  <a:pt x="3" y="57"/>
                  <a:pt x="0" y="48"/>
                  <a:pt x="0" y="39"/>
                </a:cubicBezTo>
                <a:cubicBezTo>
                  <a:pt x="0" y="28"/>
                  <a:pt x="4" y="18"/>
                  <a:pt x="11" y="11"/>
                </a:cubicBezTo>
                <a:cubicBezTo>
                  <a:pt x="11" y="11"/>
                  <a:pt x="11" y="11"/>
                  <a:pt x="11" y="11"/>
                </a:cubicBezTo>
                <a:cubicBezTo>
                  <a:pt x="18" y="4"/>
                  <a:pt x="28" y="0"/>
                  <a:pt x="38" y="0"/>
                </a:cubicBezTo>
                <a:cubicBezTo>
                  <a:pt x="48" y="0"/>
                  <a:pt x="57" y="4"/>
                  <a:pt x="64" y="10"/>
                </a:cubicBezTo>
                <a:cubicBezTo>
                  <a:pt x="69" y="5"/>
                  <a:pt x="69" y="5"/>
                  <a:pt x="69" y="5"/>
                </a:cubicBezTo>
                <a:cubicBezTo>
                  <a:pt x="69" y="5"/>
                  <a:pt x="69" y="5"/>
                  <a:pt x="69" y="5"/>
                </a:cubicBezTo>
                <a:cubicBezTo>
                  <a:pt x="69" y="5"/>
                  <a:pt x="69" y="5"/>
                  <a:pt x="69" y="5"/>
                </a:cubicBezTo>
                <a:cubicBezTo>
                  <a:pt x="69" y="5"/>
                  <a:pt x="69" y="5"/>
                  <a:pt x="69" y="5"/>
                </a:cubicBezTo>
                <a:cubicBezTo>
                  <a:pt x="73" y="1"/>
                  <a:pt x="73" y="1"/>
                  <a:pt x="73" y="1"/>
                </a:cubicBezTo>
                <a:close/>
                <a:moveTo>
                  <a:pt x="70" y="10"/>
                </a:moveTo>
                <a:cubicBezTo>
                  <a:pt x="70" y="10"/>
                  <a:pt x="70" y="10"/>
                  <a:pt x="70" y="10"/>
                </a:cubicBezTo>
                <a:cubicBezTo>
                  <a:pt x="67" y="13"/>
                  <a:pt x="67" y="13"/>
                  <a:pt x="67" y="13"/>
                </a:cubicBezTo>
                <a:cubicBezTo>
                  <a:pt x="73" y="20"/>
                  <a:pt x="77" y="29"/>
                  <a:pt x="77" y="39"/>
                </a:cubicBezTo>
                <a:cubicBezTo>
                  <a:pt x="77" y="49"/>
                  <a:pt x="73" y="59"/>
                  <a:pt x="66" y="66"/>
                </a:cubicBezTo>
                <a:cubicBezTo>
                  <a:pt x="65" y="66"/>
                  <a:pt x="65" y="66"/>
                  <a:pt x="65" y="66"/>
                </a:cubicBezTo>
                <a:cubicBezTo>
                  <a:pt x="59" y="73"/>
                  <a:pt x="49" y="77"/>
                  <a:pt x="38" y="77"/>
                </a:cubicBezTo>
                <a:cubicBezTo>
                  <a:pt x="29" y="77"/>
                  <a:pt x="20" y="73"/>
                  <a:pt x="13" y="67"/>
                </a:cubicBezTo>
                <a:cubicBezTo>
                  <a:pt x="10" y="70"/>
                  <a:pt x="10" y="70"/>
                  <a:pt x="10" y="70"/>
                </a:cubicBezTo>
                <a:cubicBezTo>
                  <a:pt x="13" y="74"/>
                  <a:pt x="18" y="76"/>
                  <a:pt x="22" y="78"/>
                </a:cubicBezTo>
                <a:cubicBezTo>
                  <a:pt x="27" y="80"/>
                  <a:pt x="33" y="81"/>
                  <a:pt x="38" y="81"/>
                </a:cubicBezTo>
                <a:cubicBezTo>
                  <a:pt x="44" y="81"/>
                  <a:pt x="50" y="80"/>
                  <a:pt x="55" y="78"/>
                </a:cubicBezTo>
                <a:cubicBezTo>
                  <a:pt x="55" y="78"/>
                  <a:pt x="55" y="78"/>
                  <a:pt x="55" y="78"/>
                </a:cubicBezTo>
                <a:cubicBezTo>
                  <a:pt x="60" y="76"/>
                  <a:pt x="65" y="73"/>
                  <a:pt x="69" y="69"/>
                </a:cubicBezTo>
                <a:cubicBezTo>
                  <a:pt x="69" y="69"/>
                  <a:pt x="69" y="69"/>
                  <a:pt x="69" y="69"/>
                </a:cubicBezTo>
                <a:cubicBezTo>
                  <a:pt x="69" y="69"/>
                  <a:pt x="69" y="69"/>
                  <a:pt x="69" y="69"/>
                </a:cubicBezTo>
                <a:cubicBezTo>
                  <a:pt x="73" y="65"/>
                  <a:pt x="76" y="60"/>
                  <a:pt x="78" y="55"/>
                </a:cubicBezTo>
                <a:cubicBezTo>
                  <a:pt x="80" y="50"/>
                  <a:pt x="81" y="44"/>
                  <a:pt x="81" y="39"/>
                </a:cubicBezTo>
                <a:cubicBezTo>
                  <a:pt x="81" y="33"/>
                  <a:pt x="80" y="27"/>
                  <a:pt x="78" y="22"/>
                </a:cubicBezTo>
                <a:cubicBezTo>
                  <a:pt x="76" y="18"/>
                  <a:pt x="73" y="14"/>
                  <a:pt x="70" y="10"/>
                </a:cubicBezTo>
                <a:close/>
                <a:moveTo>
                  <a:pt x="60" y="17"/>
                </a:moveTo>
                <a:cubicBezTo>
                  <a:pt x="60" y="17"/>
                  <a:pt x="60" y="17"/>
                  <a:pt x="60" y="17"/>
                </a:cubicBezTo>
                <a:cubicBezTo>
                  <a:pt x="54" y="11"/>
                  <a:pt x="47" y="8"/>
                  <a:pt x="38" y="8"/>
                </a:cubicBezTo>
                <a:cubicBezTo>
                  <a:pt x="30" y="8"/>
                  <a:pt x="22" y="11"/>
                  <a:pt x="17" y="17"/>
                </a:cubicBezTo>
                <a:cubicBezTo>
                  <a:pt x="11" y="22"/>
                  <a:pt x="8" y="30"/>
                  <a:pt x="8" y="39"/>
                </a:cubicBezTo>
                <a:cubicBezTo>
                  <a:pt x="8" y="47"/>
                  <a:pt x="11" y="55"/>
                  <a:pt x="17" y="60"/>
                </a:cubicBezTo>
                <a:cubicBezTo>
                  <a:pt x="22" y="66"/>
                  <a:pt x="30" y="69"/>
                  <a:pt x="38" y="69"/>
                </a:cubicBezTo>
                <a:cubicBezTo>
                  <a:pt x="47" y="69"/>
                  <a:pt x="54" y="66"/>
                  <a:pt x="60" y="60"/>
                </a:cubicBezTo>
                <a:cubicBezTo>
                  <a:pt x="60" y="60"/>
                  <a:pt x="60" y="60"/>
                  <a:pt x="60" y="60"/>
                </a:cubicBezTo>
                <a:cubicBezTo>
                  <a:pt x="66" y="55"/>
                  <a:pt x="69" y="47"/>
                  <a:pt x="69" y="39"/>
                </a:cubicBezTo>
                <a:cubicBezTo>
                  <a:pt x="69" y="30"/>
                  <a:pt x="66" y="22"/>
                  <a:pt x="60" y="17"/>
                </a:cubicBezTo>
                <a:cubicBezTo>
                  <a:pt x="60" y="17"/>
                  <a:pt x="60" y="17"/>
                  <a:pt x="60" y="17"/>
                </a:cubicBezTo>
                <a:cubicBezTo>
                  <a:pt x="60" y="17"/>
                  <a:pt x="60" y="17"/>
                  <a:pt x="60" y="1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486" name="Freeform 30"/>
          <p:cNvSpPr>
            <a:spLocks noEditPoints="1"/>
          </p:cNvSpPr>
          <p:nvPr/>
        </p:nvSpPr>
        <p:spPr bwMode="auto">
          <a:xfrm>
            <a:off x="4962525" y="3599932"/>
            <a:ext cx="280988" cy="352534"/>
          </a:xfrm>
          <a:custGeom>
            <a:avLst/>
            <a:gdLst>
              <a:gd name="T0" fmla="*/ 62 w 84"/>
              <a:gd name="T1" fmla="*/ 60 h 106"/>
              <a:gd name="T2" fmla="*/ 55 w 84"/>
              <a:gd name="T3" fmla="*/ 96 h 106"/>
              <a:gd name="T4" fmla="*/ 80 w 84"/>
              <a:gd name="T5" fmla="*/ 98 h 106"/>
              <a:gd name="T6" fmla="*/ 80 w 84"/>
              <a:gd name="T7" fmla="*/ 106 h 106"/>
              <a:gd name="T8" fmla="*/ 0 w 84"/>
              <a:gd name="T9" fmla="*/ 102 h 106"/>
              <a:gd name="T10" fmla="*/ 30 w 84"/>
              <a:gd name="T11" fmla="*/ 98 h 106"/>
              <a:gd name="T12" fmla="*/ 49 w 84"/>
              <a:gd name="T13" fmla="*/ 91 h 106"/>
              <a:gd name="T14" fmla="*/ 6 w 84"/>
              <a:gd name="T15" fmla="*/ 88 h 106"/>
              <a:gd name="T16" fmla="*/ 6 w 84"/>
              <a:gd name="T17" fmla="*/ 83 h 106"/>
              <a:gd name="T18" fmla="*/ 56 w 84"/>
              <a:gd name="T19" fmla="*/ 72 h 106"/>
              <a:gd name="T20" fmla="*/ 50 w 84"/>
              <a:gd name="T21" fmla="*/ 55 h 106"/>
              <a:gd name="T22" fmla="*/ 42 w 84"/>
              <a:gd name="T23" fmla="*/ 56 h 106"/>
              <a:gd name="T24" fmla="*/ 32 w 84"/>
              <a:gd name="T25" fmla="*/ 68 h 106"/>
              <a:gd name="T26" fmla="*/ 28 w 84"/>
              <a:gd name="T27" fmla="*/ 70 h 106"/>
              <a:gd name="T28" fmla="*/ 14 w 84"/>
              <a:gd name="T29" fmla="*/ 65 h 106"/>
              <a:gd name="T30" fmla="*/ 16 w 84"/>
              <a:gd name="T31" fmla="*/ 58 h 106"/>
              <a:gd name="T32" fmla="*/ 13 w 84"/>
              <a:gd name="T33" fmla="*/ 54 h 106"/>
              <a:gd name="T34" fmla="*/ 38 w 84"/>
              <a:gd name="T35" fmla="*/ 15 h 106"/>
              <a:gd name="T36" fmla="*/ 40 w 84"/>
              <a:gd name="T37" fmla="*/ 16 h 106"/>
              <a:gd name="T38" fmla="*/ 41 w 84"/>
              <a:gd name="T39" fmla="*/ 9 h 106"/>
              <a:gd name="T40" fmla="*/ 45 w 84"/>
              <a:gd name="T41" fmla="*/ 2 h 106"/>
              <a:gd name="T42" fmla="*/ 66 w 84"/>
              <a:gd name="T43" fmla="*/ 18 h 106"/>
              <a:gd name="T44" fmla="*/ 58 w 84"/>
              <a:gd name="T45" fmla="*/ 18 h 106"/>
              <a:gd name="T46" fmla="*/ 57 w 84"/>
              <a:gd name="T47" fmla="*/ 26 h 106"/>
              <a:gd name="T48" fmla="*/ 52 w 84"/>
              <a:gd name="T49" fmla="*/ 38 h 106"/>
              <a:gd name="T50" fmla="*/ 55 w 84"/>
              <a:gd name="T51" fmla="*/ 49 h 106"/>
              <a:gd name="T52" fmla="*/ 54 w 84"/>
              <a:gd name="T53" fmla="*/ 16 h 106"/>
              <a:gd name="T54" fmla="*/ 44 w 84"/>
              <a:gd name="T55" fmla="*/ 19 h 106"/>
              <a:gd name="T56" fmla="*/ 54 w 84"/>
              <a:gd name="T57" fmla="*/ 16 h 106"/>
              <a:gd name="T58" fmla="*/ 48 w 84"/>
              <a:gd name="T59" fmla="*/ 35 h 106"/>
              <a:gd name="T60" fmla="*/ 37 w 84"/>
              <a:gd name="T61" fmla="*/ 20 h 106"/>
              <a:gd name="T62" fmla="*/ 33 w 84"/>
              <a:gd name="T63" fmla="*/ 62 h 106"/>
              <a:gd name="T64" fmla="*/ 34 w 84"/>
              <a:gd name="T65" fmla="*/ 46 h 106"/>
              <a:gd name="T66" fmla="*/ 37 w 84"/>
              <a:gd name="T67" fmla="*/ 38 h 106"/>
              <a:gd name="T68" fmla="*/ 49 w 84"/>
              <a:gd name="T69" fmla="*/ 42 h 106"/>
              <a:gd name="T70" fmla="*/ 40 w 84"/>
              <a:gd name="T71" fmla="*/ 42 h 106"/>
              <a:gd name="T72" fmla="*/ 40 w 84"/>
              <a:gd name="T73" fmla="*/ 42 h 106"/>
              <a:gd name="T74" fmla="*/ 45 w 84"/>
              <a:gd name="T75" fmla="*/ 52 h 106"/>
              <a:gd name="T76" fmla="*/ 49 w 84"/>
              <a:gd name="T77" fmla="*/ 50 h 106"/>
              <a:gd name="T78" fmla="*/ 49 w 84"/>
              <a:gd name="T79" fmla="*/ 42 h 106"/>
              <a:gd name="T80" fmla="*/ 20 w 84"/>
              <a:gd name="T81" fmla="*/ 61 h 106"/>
              <a:gd name="T82" fmla="*/ 19 w 84"/>
              <a:gd name="T83" fmla="*/ 62 h 106"/>
              <a:gd name="T84" fmla="*/ 26 w 84"/>
              <a:gd name="T85" fmla="*/ 6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4" h="106">
                <a:moveTo>
                  <a:pt x="55" y="49"/>
                </a:moveTo>
                <a:cubicBezTo>
                  <a:pt x="58" y="52"/>
                  <a:pt x="61" y="56"/>
                  <a:pt x="62" y="60"/>
                </a:cubicBezTo>
                <a:cubicBezTo>
                  <a:pt x="64" y="63"/>
                  <a:pt x="65" y="68"/>
                  <a:pt x="65" y="72"/>
                </a:cubicBezTo>
                <a:cubicBezTo>
                  <a:pt x="65" y="82"/>
                  <a:pt x="61" y="90"/>
                  <a:pt x="55" y="96"/>
                </a:cubicBezTo>
                <a:cubicBezTo>
                  <a:pt x="54" y="97"/>
                  <a:pt x="53" y="98"/>
                  <a:pt x="53" y="98"/>
                </a:cubicBezTo>
                <a:cubicBezTo>
                  <a:pt x="80" y="98"/>
                  <a:pt x="80" y="98"/>
                  <a:pt x="80" y="98"/>
                </a:cubicBezTo>
                <a:cubicBezTo>
                  <a:pt x="82" y="98"/>
                  <a:pt x="84" y="100"/>
                  <a:pt x="84" y="102"/>
                </a:cubicBezTo>
                <a:cubicBezTo>
                  <a:pt x="84" y="104"/>
                  <a:pt x="82" y="106"/>
                  <a:pt x="80" y="106"/>
                </a:cubicBezTo>
                <a:cubicBezTo>
                  <a:pt x="54" y="106"/>
                  <a:pt x="29" y="106"/>
                  <a:pt x="4" y="106"/>
                </a:cubicBezTo>
                <a:cubicBezTo>
                  <a:pt x="2" y="106"/>
                  <a:pt x="0" y="104"/>
                  <a:pt x="0" y="102"/>
                </a:cubicBezTo>
                <a:cubicBezTo>
                  <a:pt x="0" y="100"/>
                  <a:pt x="2" y="98"/>
                  <a:pt x="4" y="98"/>
                </a:cubicBezTo>
                <a:cubicBezTo>
                  <a:pt x="30" y="98"/>
                  <a:pt x="30" y="98"/>
                  <a:pt x="30" y="98"/>
                </a:cubicBezTo>
                <a:cubicBezTo>
                  <a:pt x="31" y="98"/>
                  <a:pt x="31" y="98"/>
                  <a:pt x="31" y="98"/>
                </a:cubicBezTo>
                <a:cubicBezTo>
                  <a:pt x="38" y="98"/>
                  <a:pt x="44" y="95"/>
                  <a:pt x="49" y="91"/>
                </a:cubicBezTo>
                <a:cubicBezTo>
                  <a:pt x="50" y="90"/>
                  <a:pt x="50" y="89"/>
                  <a:pt x="51" y="88"/>
                </a:cubicBezTo>
                <a:cubicBezTo>
                  <a:pt x="6" y="88"/>
                  <a:pt x="6" y="88"/>
                  <a:pt x="6" y="88"/>
                </a:cubicBezTo>
                <a:cubicBezTo>
                  <a:pt x="5" y="88"/>
                  <a:pt x="4" y="87"/>
                  <a:pt x="4" y="86"/>
                </a:cubicBezTo>
                <a:cubicBezTo>
                  <a:pt x="4" y="85"/>
                  <a:pt x="5" y="83"/>
                  <a:pt x="6" y="83"/>
                </a:cubicBezTo>
                <a:cubicBezTo>
                  <a:pt x="54" y="83"/>
                  <a:pt x="54" y="83"/>
                  <a:pt x="54" y="83"/>
                </a:cubicBezTo>
                <a:cubicBezTo>
                  <a:pt x="56" y="80"/>
                  <a:pt x="56" y="76"/>
                  <a:pt x="56" y="72"/>
                </a:cubicBezTo>
                <a:cubicBezTo>
                  <a:pt x="56" y="69"/>
                  <a:pt x="56" y="66"/>
                  <a:pt x="55" y="63"/>
                </a:cubicBezTo>
                <a:cubicBezTo>
                  <a:pt x="54" y="60"/>
                  <a:pt x="52" y="58"/>
                  <a:pt x="50" y="55"/>
                </a:cubicBezTo>
                <a:cubicBezTo>
                  <a:pt x="49" y="56"/>
                  <a:pt x="47" y="57"/>
                  <a:pt x="45" y="57"/>
                </a:cubicBezTo>
                <a:cubicBezTo>
                  <a:pt x="44" y="57"/>
                  <a:pt x="43" y="57"/>
                  <a:pt x="42" y="56"/>
                </a:cubicBezTo>
                <a:cubicBezTo>
                  <a:pt x="35" y="67"/>
                  <a:pt x="35" y="67"/>
                  <a:pt x="35" y="67"/>
                </a:cubicBezTo>
                <a:cubicBezTo>
                  <a:pt x="35" y="68"/>
                  <a:pt x="33" y="68"/>
                  <a:pt x="32" y="68"/>
                </a:cubicBezTo>
                <a:cubicBezTo>
                  <a:pt x="30" y="66"/>
                  <a:pt x="30" y="66"/>
                  <a:pt x="30" y="66"/>
                </a:cubicBezTo>
                <a:cubicBezTo>
                  <a:pt x="28" y="70"/>
                  <a:pt x="28" y="70"/>
                  <a:pt x="28" y="70"/>
                </a:cubicBezTo>
                <a:cubicBezTo>
                  <a:pt x="27" y="71"/>
                  <a:pt x="25" y="72"/>
                  <a:pt x="24" y="71"/>
                </a:cubicBezTo>
                <a:cubicBezTo>
                  <a:pt x="14" y="65"/>
                  <a:pt x="14" y="65"/>
                  <a:pt x="14" y="65"/>
                </a:cubicBezTo>
                <a:cubicBezTo>
                  <a:pt x="13" y="65"/>
                  <a:pt x="13" y="63"/>
                  <a:pt x="14" y="62"/>
                </a:cubicBezTo>
                <a:cubicBezTo>
                  <a:pt x="16" y="58"/>
                  <a:pt x="16" y="58"/>
                  <a:pt x="16" y="58"/>
                </a:cubicBezTo>
                <a:cubicBezTo>
                  <a:pt x="13" y="57"/>
                  <a:pt x="13" y="57"/>
                  <a:pt x="13" y="57"/>
                </a:cubicBezTo>
                <a:cubicBezTo>
                  <a:pt x="12" y="56"/>
                  <a:pt x="12" y="55"/>
                  <a:pt x="13" y="54"/>
                </a:cubicBezTo>
                <a:cubicBezTo>
                  <a:pt x="34" y="16"/>
                  <a:pt x="34" y="16"/>
                  <a:pt x="34" y="16"/>
                </a:cubicBezTo>
                <a:cubicBezTo>
                  <a:pt x="35" y="15"/>
                  <a:pt x="37" y="14"/>
                  <a:pt x="38" y="15"/>
                </a:cubicBezTo>
                <a:cubicBezTo>
                  <a:pt x="38" y="15"/>
                  <a:pt x="38" y="15"/>
                  <a:pt x="38" y="15"/>
                </a:cubicBezTo>
                <a:cubicBezTo>
                  <a:pt x="40" y="16"/>
                  <a:pt x="40" y="16"/>
                  <a:pt x="40" y="16"/>
                </a:cubicBezTo>
                <a:cubicBezTo>
                  <a:pt x="44" y="10"/>
                  <a:pt x="44" y="10"/>
                  <a:pt x="44" y="10"/>
                </a:cubicBezTo>
                <a:cubicBezTo>
                  <a:pt x="41" y="9"/>
                  <a:pt x="41" y="9"/>
                  <a:pt x="41" y="9"/>
                </a:cubicBezTo>
                <a:cubicBezTo>
                  <a:pt x="39" y="7"/>
                  <a:pt x="39" y="5"/>
                  <a:pt x="40" y="3"/>
                </a:cubicBezTo>
                <a:cubicBezTo>
                  <a:pt x="41" y="1"/>
                  <a:pt x="43" y="0"/>
                  <a:pt x="45" y="2"/>
                </a:cubicBezTo>
                <a:cubicBezTo>
                  <a:pt x="52" y="5"/>
                  <a:pt x="58" y="9"/>
                  <a:pt x="64" y="12"/>
                </a:cubicBezTo>
                <a:cubicBezTo>
                  <a:pt x="66" y="13"/>
                  <a:pt x="67" y="16"/>
                  <a:pt x="66" y="18"/>
                </a:cubicBezTo>
                <a:cubicBezTo>
                  <a:pt x="64" y="20"/>
                  <a:pt x="62" y="21"/>
                  <a:pt x="60" y="19"/>
                </a:cubicBezTo>
                <a:cubicBezTo>
                  <a:pt x="58" y="18"/>
                  <a:pt x="58" y="18"/>
                  <a:pt x="58" y="18"/>
                </a:cubicBezTo>
                <a:cubicBezTo>
                  <a:pt x="54" y="24"/>
                  <a:pt x="54" y="24"/>
                  <a:pt x="54" y="24"/>
                </a:cubicBezTo>
                <a:cubicBezTo>
                  <a:pt x="57" y="26"/>
                  <a:pt x="57" y="26"/>
                  <a:pt x="57" y="26"/>
                </a:cubicBezTo>
                <a:cubicBezTo>
                  <a:pt x="58" y="26"/>
                  <a:pt x="58" y="28"/>
                  <a:pt x="57" y="29"/>
                </a:cubicBezTo>
                <a:cubicBezTo>
                  <a:pt x="52" y="38"/>
                  <a:pt x="52" y="38"/>
                  <a:pt x="52" y="38"/>
                </a:cubicBezTo>
                <a:cubicBezTo>
                  <a:pt x="55" y="40"/>
                  <a:pt x="56" y="43"/>
                  <a:pt x="56" y="46"/>
                </a:cubicBezTo>
                <a:cubicBezTo>
                  <a:pt x="56" y="47"/>
                  <a:pt x="56" y="48"/>
                  <a:pt x="55" y="49"/>
                </a:cubicBezTo>
                <a:close/>
                <a:moveTo>
                  <a:pt x="54" y="16"/>
                </a:moveTo>
                <a:cubicBezTo>
                  <a:pt x="54" y="16"/>
                  <a:pt x="54" y="16"/>
                  <a:pt x="54" y="16"/>
                </a:cubicBezTo>
                <a:cubicBezTo>
                  <a:pt x="52" y="15"/>
                  <a:pt x="50" y="13"/>
                  <a:pt x="48" y="12"/>
                </a:cubicBezTo>
                <a:cubicBezTo>
                  <a:pt x="44" y="19"/>
                  <a:pt x="44" y="19"/>
                  <a:pt x="44" y="19"/>
                </a:cubicBezTo>
                <a:cubicBezTo>
                  <a:pt x="50" y="22"/>
                  <a:pt x="50" y="22"/>
                  <a:pt x="50" y="22"/>
                </a:cubicBezTo>
                <a:cubicBezTo>
                  <a:pt x="54" y="16"/>
                  <a:pt x="54" y="16"/>
                  <a:pt x="54" y="16"/>
                </a:cubicBezTo>
                <a:close/>
                <a:moveTo>
                  <a:pt x="48" y="35"/>
                </a:moveTo>
                <a:cubicBezTo>
                  <a:pt x="48" y="35"/>
                  <a:pt x="48" y="35"/>
                  <a:pt x="48" y="35"/>
                </a:cubicBezTo>
                <a:cubicBezTo>
                  <a:pt x="52" y="29"/>
                  <a:pt x="52" y="29"/>
                  <a:pt x="52" y="29"/>
                </a:cubicBezTo>
                <a:cubicBezTo>
                  <a:pt x="47" y="26"/>
                  <a:pt x="42" y="23"/>
                  <a:pt x="37" y="20"/>
                </a:cubicBezTo>
                <a:cubicBezTo>
                  <a:pt x="18" y="54"/>
                  <a:pt x="18" y="54"/>
                  <a:pt x="18" y="54"/>
                </a:cubicBezTo>
                <a:cubicBezTo>
                  <a:pt x="23" y="57"/>
                  <a:pt x="28" y="60"/>
                  <a:pt x="33" y="62"/>
                </a:cubicBezTo>
                <a:cubicBezTo>
                  <a:pt x="37" y="54"/>
                  <a:pt x="37" y="54"/>
                  <a:pt x="37" y="54"/>
                </a:cubicBezTo>
                <a:cubicBezTo>
                  <a:pt x="35" y="52"/>
                  <a:pt x="34" y="49"/>
                  <a:pt x="34" y="46"/>
                </a:cubicBezTo>
                <a:cubicBezTo>
                  <a:pt x="34" y="43"/>
                  <a:pt x="35" y="40"/>
                  <a:pt x="37" y="38"/>
                </a:cubicBezTo>
                <a:cubicBezTo>
                  <a:pt x="37" y="38"/>
                  <a:pt x="37" y="38"/>
                  <a:pt x="37" y="38"/>
                </a:cubicBezTo>
                <a:cubicBezTo>
                  <a:pt x="40" y="35"/>
                  <a:pt x="44" y="34"/>
                  <a:pt x="48" y="35"/>
                </a:cubicBezTo>
                <a:close/>
                <a:moveTo>
                  <a:pt x="49" y="42"/>
                </a:moveTo>
                <a:cubicBezTo>
                  <a:pt x="49" y="42"/>
                  <a:pt x="49" y="42"/>
                  <a:pt x="49" y="42"/>
                </a:cubicBezTo>
                <a:cubicBezTo>
                  <a:pt x="47" y="39"/>
                  <a:pt x="43" y="39"/>
                  <a:pt x="40" y="42"/>
                </a:cubicBezTo>
                <a:cubicBezTo>
                  <a:pt x="40" y="41"/>
                  <a:pt x="40" y="41"/>
                  <a:pt x="40" y="41"/>
                </a:cubicBezTo>
                <a:cubicBezTo>
                  <a:pt x="40" y="42"/>
                  <a:pt x="40" y="42"/>
                  <a:pt x="40" y="42"/>
                </a:cubicBezTo>
                <a:cubicBezTo>
                  <a:pt x="39" y="43"/>
                  <a:pt x="39" y="44"/>
                  <a:pt x="39" y="46"/>
                </a:cubicBezTo>
                <a:cubicBezTo>
                  <a:pt x="39" y="49"/>
                  <a:pt x="41" y="52"/>
                  <a:pt x="45" y="52"/>
                </a:cubicBezTo>
                <a:cubicBezTo>
                  <a:pt x="47" y="52"/>
                  <a:pt x="48" y="51"/>
                  <a:pt x="49" y="50"/>
                </a:cubicBezTo>
                <a:cubicBezTo>
                  <a:pt x="49" y="50"/>
                  <a:pt x="49" y="50"/>
                  <a:pt x="49" y="50"/>
                </a:cubicBezTo>
                <a:cubicBezTo>
                  <a:pt x="50" y="49"/>
                  <a:pt x="51" y="48"/>
                  <a:pt x="51" y="46"/>
                </a:cubicBezTo>
                <a:cubicBezTo>
                  <a:pt x="51" y="44"/>
                  <a:pt x="50" y="43"/>
                  <a:pt x="49" y="42"/>
                </a:cubicBezTo>
                <a:cubicBezTo>
                  <a:pt x="49" y="42"/>
                  <a:pt x="49" y="42"/>
                  <a:pt x="49" y="42"/>
                </a:cubicBezTo>
                <a:close/>
                <a:moveTo>
                  <a:pt x="20" y="61"/>
                </a:moveTo>
                <a:cubicBezTo>
                  <a:pt x="20" y="61"/>
                  <a:pt x="20" y="61"/>
                  <a:pt x="20" y="61"/>
                </a:cubicBezTo>
                <a:cubicBezTo>
                  <a:pt x="19" y="62"/>
                  <a:pt x="19" y="62"/>
                  <a:pt x="19" y="62"/>
                </a:cubicBezTo>
                <a:cubicBezTo>
                  <a:pt x="25" y="66"/>
                  <a:pt x="25" y="66"/>
                  <a:pt x="25" y="66"/>
                </a:cubicBezTo>
                <a:cubicBezTo>
                  <a:pt x="26" y="64"/>
                  <a:pt x="26" y="64"/>
                  <a:pt x="26" y="64"/>
                </a:cubicBezTo>
                <a:cubicBezTo>
                  <a:pt x="20" y="61"/>
                  <a:pt x="20" y="61"/>
                  <a:pt x="20" y="6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487" name="Freeform 31"/>
          <p:cNvSpPr>
            <a:spLocks noEditPoints="1"/>
          </p:cNvSpPr>
          <p:nvPr/>
        </p:nvSpPr>
        <p:spPr bwMode="auto">
          <a:xfrm>
            <a:off x="3930650" y="3626928"/>
            <a:ext cx="239713" cy="346182"/>
          </a:xfrm>
          <a:custGeom>
            <a:avLst/>
            <a:gdLst>
              <a:gd name="T0" fmla="*/ 2 w 72"/>
              <a:gd name="T1" fmla="*/ 71 h 104"/>
              <a:gd name="T2" fmla="*/ 14 w 72"/>
              <a:gd name="T3" fmla="*/ 69 h 104"/>
              <a:gd name="T4" fmla="*/ 23 w 72"/>
              <a:gd name="T5" fmla="*/ 44 h 104"/>
              <a:gd name="T6" fmla="*/ 23 w 72"/>
              <a:gd name="T7" fmla="*/ 44 h 104"/>
              <a:gd name="T8" fmla="*/ 23 w 72"/>
              <a:gd name="T9" fmla="*/ 17 h 104"/>
              <a:gd name="T10" fmla="*/ 32 w 72"/>
              <a:gd name="T11" fmla="*/ 13 h 104"/>
              <a:gd name="T12" fmla="*/ 36 w 72"/>
              <a:gd name="T13" fmla="*/ 0 h 104"/>
              <a:gd name="T14" fmla="*/ 40 w 72"/>
              <a:gd name="T15" fmla="*/ 13 h 104"/>
              <a:gd name="T16" fmla="*/ 55 w 72"/>
              <a:gd name="T17" fmla="*/ 31 h 104"/>
              <a:gd name="T18" fmla="*/ 49 w 72"/>
              <a:gd name="T19" fmla="*/ 44 h 104"/>
              <a:gd name="T20" fmla="*/ 58 w 72"/>
              <a:gd name="T21" fmla="*/ 69 h 104"/>
              <a:gd name="T22" fmla="*/ 70 w 72"/>
              <a:gd name="T23" fmla="*/ 71 h 104"/>
              <a:gd name="T24" fmla="*/ 61 w 72"/>
              <a:gd name="T25" fmla="*/ 74 h 104"/>
              <a:gd name="T26" fmla="*/ 69 w 72"/>
              <a:gd name="T27" fmla="*/ 95 h 104"/>
              <a:gd name="T28" fmla="*/ 72 w 72"/>
              <a:gd name="T29" fmla="*/ 100 h 104"/>
              <a:gd name="T30" fmla="*/ 67 w 72"/>
              <a:gd name="T31" fmla="*/ 102 h 104"/>
              <a:gd name="T32" fmla="*/ 65 w 72"/>
              <a:gd name="T33" fmla="*/ 97 h 104"/>
              <a:gd name="T34" fmla="*/ 52 w 72"/>
              <a:gd name="T35" fmla="*/ 74 h 104"/>
              <a:gd name="T36" fmla="*/ 40 w 72"/>
              <a:gd name="T37" fmla="*/ 77 h 104"/>
              <a:gd name="T38" fmla="*/ 32 w 72"/>
              <a:gd name="T39" fmla="*/ 77 h 104"/>
              <a:gd name="T40" fmla="*/ 20 w 72"/>
              <a:gd name="T41" fmla="*/ 74 h 104"/>
              <a:gd name="T42" fmla="*/ 7 w 72"/>
              <a:gd name="T43" fmla="*/ 97 h 104"/>
              <a:gd name="T44" fmla="*/ 5 w 72"/>
              <a:gd name="T45" fmla="*/ 102 h 104"/>
              <a:gd name="T46" fmla="*/ 0 w 72"/>
              <a:gd name="T47" fmla="*/ 100 h 104"/>
              <a:gd name="T48" fmla="*/ 3 w 72"/>
              <a:gd name="T49" fmla="*/ 95 h 104"/>
              <a:gd name="T50" fmla="*/ 11 w 72"/>
              <a:gd name="T51" fmla="*/ 74 h 104"/>
              <a:gd name="T52" fmla="*/ 32 w 72"/>
              <a:gd name="T53" fmla="*/ 69 h 104"/>
              <a:gd name="T54" fmla="*/ 32 w 72"/>
              <a:gd name="T55" fmla="*/ 66 h 104"/>
              <a:gd name="T56" fmla="*/ 40 w 72"/>
              <a:gd name="T57" fmla="*/ 66 h 104"/>
              <a:gd name="T58" fmla="*/ 49 w 72"/>
              <a:gd name="T59" fmla="*/ 69 h 104"/>
              <a:gd name="T60" fmla="*/ 32 w 72"/>
              <a:gd name="T61" fmla="*/ 49 h 104"/>
              <a:gd name="T62" fmla="*/ 32 w 72"/>
              <a:gd name="T63" fmla="*/ 69 h 104"/>
              <a:gd name="T64" fmla="*/ 44 w 72"/>
              <a:gd name="T65" fmla="*/ 23 h 104"/>
              <a:gd name="T66" fmla="*/ 29 w 72"/>
              <a:gd name="T67" fmla="*/ 23 h 104"/>
              <a:gd name="T68" fmla="*/ 29 w 72"/>
              <a:gd name="T69" fmla="*/ 38 h 104"/>
              <a:gd name="T70" fmla="*/ 40 w 72"/>
              <a:gd name="T71" fmla="*/ 40 h 104"/>
              <a:gd name="T72" fmla="*/ 44 w 72"/>
              <a:gd name="T73" fmla="*/ 38 h 104"/>
              <a:gd name="T74" fmla="*/ 44 w 72"/>
              <a:gd name="T75" fmla="*/ 2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2" h="104">
                <a:moveTo>
                  <a:pt x="4" y="74"/>
                </a:moveTo>
                <a:cubicBezTo>
                  <a:pt x="3" y="74"/>
                  <a:pt x="2" y="73"/>
                  <a:pt x="2" y="71"/>
                </a:cubicBezTo>
                <a:cubicBezTo>
                  <a:pt x="2" y="70"/>
                  <a:pt x="3" y="69"/>
                  <a:pt x="4" y="69"/>
                </a:cubicBezTo>
                <a:cubicBezTo>
                  <a:pt x="14" y="69"/>
                  <a:pt x="14" y="69"/>
                  <a:pt x="14" y="69"/>
                </a:cubicBezTo>
                <a:cubicBezTo>
                  <a:pt x="25" y="46"/>
                  <a:pt x="25" y="46"/>
                  <a:pt x="25" y="46"/>
                </a:cubicBezTo>
                <a:cubicBezTo>
                  <a:pt x="24" y="45"/>
                  <a:pt x="24" y="45"/>
                  <a:pt x="23" y="44"/>
                </a:cubicBezTo>
                <a:cubicBezTo>
                  <a:pt x="23" y="44"/>
                  <a:pt x="23" y="44"/>
                  <a:pt x="23" y="44"/>
                </a:cubicBezTo>
                <a:cubicBezTo>
                  <a:pt x="23" y="44"/>
                  <a:pt x="23" y="44"/>
                  <a:pt x="23" y="44"/>
                </a:cubicBezTo>
                <a:cubicBezTo>
                  <a:pt x="20" y="40"/>
                  <a:pt x="17" y="36"/>
                  <a:pt x="17" y="31"/>
                </a:cubicBezTo>
                <a:cubicBezTo>
                  <a:pt x="17" y="26"/>
                  <a:pt x="20" y="21"/>
                  <a:pt x="23" y="17"/>
                </a:cubicBezTo>
                <a:cubicBezTo>
                  <a:pt x="23" y="17"/>
                  <a:pt x="23" y="17"/>
                  <a:pt x="23" y="17"/>
                </a:cubicBezTo>
                <a:cubicBezTo>
                  <a:pt x="26" y="15"/>
                  <a:pt x="29" y="13"/>
                  <a:pt x="32" y="13"/>
                </a:cubicBezTo>
                <a:cubicBezTo>
                  <a:pt x="32" y="4"/>
                  <a:pt x="32" y="4"/>
                  <a:pt x="32" y="4"/>
                </a:cubicBezTo>
                <a:cubicBezTo>
                  <a:pt x="32" y="2"/>
                  <a:pt x="34" y="0"/>
                  <a:pt x="36" y="0"/>
                </a:cubicBezTo>
                <a:cubicBezTo>
                  <a:pt x="38" y="0"/>
                  <a:pt x="40" y="2"/>
                  <a:pt x="40" y="4"/>
                </a:cubicBezTo>
                <a:cubicBezTo>
                  <a:pt x="40" y="13"/>
                  <a:pt x="40" y="13"/>
                  <a:pt x="40" y="13"/>
                </a:cubicBezTo>
                <a:cubicBezTo>
                  <a:pt x="44" y="13"/>
                  <a:pt x="47" y="15"/>
                  <a:pt x="49" y="17"/>
                </a:cubicBezTo>
                <a:cubicBezTo>
                  <a:pt x="53" y="21"/>
                  <a:pt x="55" y="26"/>
                  <a:pt x="55" y="31"/>
                </a:cubicBezTo>
                <a:cubicBezTo>
                  <a:pt x="55" y="36"/>
                  <a:pt x="53" y="40"/>
                  <a:pt x="49" y="44"/>
                </a:cubicBezTo>
                <a:cubicBezTo>
                  <a:pt x="49" y="44"/>
                  <a:pt x="49" y="44"/>
                  <a:pt x="49" y="44"/>
                </a:cubicBezTo>
                <a:cubicBezTo>
                  <a:pt x="48" y="45"/>
                  <a:pt x="48" y="45"/>
                  <a:pt x="47" y="46"/>
                </a:cubicBezTo>
                <a:cubicBezTo>
                  <a:pt x="58" y="69"/>
                  <a:pt x="58" y="69"/>
                  <a:pt x="58" y="69"/>
                </a:cubicBezTo>
                <a:cubicBezTo>
                  <a:pt x="68" y="69"/>
                  <a:pt x="68" y="69"/>
                  <a:pt x="68" y="69"/>
                </a:cubicBezTo>
                <a:cubicBezTo>
                  <a:pt x="69" y="69"/>
                  <a:pt x="70" y="70"/>
                  <a:pt x="70" y="71"/>
                </a:cubicBezTo>
                <a:cubicBezTo>
                  <a:pt x="70" y="73"/>
                  <a:pt x="69" y="74"/>
                  <a:pt x="68" y="74"/>
                </a:cubicBezTo>
                <a:cubicBezTo>
                  <a:pt x="61" y="74"/>
                  <a:pt x="61" y="74"/>
                  <a:pt x="61" y="74"/>
                </a:cubicBezTo>
                <a:cubicBezTo>
                  <a:pt x="69" y="91"/>
                  <a:pt x="69" y="91"/>
                  <a:pt x="69" y="91"/>
                </a:cubicBezTo>
                <a:cubicBezTo>
                  <a:pt x="70" y="92"/>
                  <a:pt x="70" y="94"/>
                  <a:pt x="69" y="95"/>
                </a:cubicBezTo>
                <a:cubicBezTo>
                  <a:pt x="70" y="97"/>
                  <a:pt x="70" y="97"/>
                  <a:pt x="70" y="97"/>
                </a:cubicBezTo>
                <a:cubicBezTo>
                  <a:pt x="72" y="100"/>
                  <a:pt x="72" y="100"/>
                  <a:pt x="72" y="100"/>
                </a:cubicBezTo>
                <a:cubicBezTo>
                  <a:pt x="72" y="102"/>
                  <a:pt x="72" y="103"/>
                  <a:pt x="71" y="104"/>
                </a:cubicBezTo>
                <a:cubicBezTo>
                  <a:pt x="69" y="104"/>
                  <a:pt x="68" y="104"/>
                  <a:pt x="67" y="102"/>
                </a:cubicBezTo>
                <a:cubicBezTo>
                  <a:pt x="66" y="99"/>
                  <a:pt x="66" y="99"/>
                  <a:pt x="66" y="99"/>
                </a:cubicBezTo>
                <a:cubicBezTo>
                  <a:pt x="65" y="97"/>
                  <a:pt x="65" y="97"/>
                  <a:pt x="65" y="97"/>
                </a:cubicBezTo>
                <a:cubicBezTo>
                  <a:pt x="64" y="97"/>
                  <a:pt x="62" y="96"/>
                  <a:pt x="62" y="95"/>
                </a:cubicBezTo>
                <a:cubicBezTo>
                  <a:pt x="52" y="74"/>
                  <a:pt x="52" y="74"/>
                  <a:pt x="52" y="74"/>
                </a:cubicBezTo>
                <a:cubicBezTo>
                  <a:pt x="40" y="74"/>
                  <a:pt x="40" y="74"/>
                  <a:pt x="40" y="74"/>
                </a:cubicBezTo>
                <a:cubicBezTo>
                  <a:pt x="40" y="77"/>
                  <a:pt x="40" y="77"/>
                  <a:pt x="40" y="77"/>
                </a:cubicBezTo>
                <a:cubicBezTo>
                  <a:pt x="40" y="79"/>
                  <a:pt x="38" y="81"/>
                  <a:pt x="36" y="81"/>
                </a:cubicBezTo>
                <a:cubicBezTo>
                  <a:pt x="34" y="81"/>
                  <a:pt x="32" y="79"/>
                  <a:pt x="32" y="77"/>
                </a:cubicBezTo>
                <a:cubicBezTo>
                  <a:pt x="32" y="74"/>
                  <a:pt x="32" y="74"/>
                  <a:pt x="32" y="74"/>
                </a:cubicBezTo>
                <a:cubicBezTo>
                  <a:pt x="20" y="74"/>
                  <a:pt x="20" y="74"/>
                  <a:pt x="20" y="74"/>
                </a:cubicBezTo>
                <a:cubicBezTo>
                  <a:pt x="10" y="95"/>
                  <a:pt x="10" y="95"/>
                  <a:pt x="10" y="95"/>
                </a:cubicBezTo>
                <a:cubicBezTo>
                  <a:pt x="10" y="96"/>
                  <a:pt x="9" y="97"/>
                  <a:pt x="7" y="97"/>
                </a:cubicBezTo>
                <a:cubicBezTo>
                  <a:pt x="7" y="99"/>
                  <a:pt x="7" y="99"/>
                  <a:pt x="7" y="99"/>
                </a:cubicBezTo>
                <a:cubicBezTo>
                  <a:pt x="5" y="102"/>
                  <a:pt x="5" y="102"/>
                  <a:pt x="5" y="102"/>
                </a:cubicBezTo>
                <a:cubicBezTo>
                  <a:pt x="4" y="104"/>
                  <a:pt x="3" y="104"/>
                  <a:pt x="2" y="104"/>
                </a:cubicBezTo>
                <a:cubicBezTo>
                  <a:pt x="0" y="103"/>
                  <a:pt x="0" y="102"/>
                  <a:pt x="0" y="100"/>
                </a:cubicBezTo>
                <a:cubicBezTo>
                  <a:pt x="2" y="97"/>
                  <a:pt x="2" y="97"/>
                  <a:pt x="2" y="97"/>
                </a:cubicBezTo>
                <a:cubicBezTo>
                  <a:pt x="3" y="95"/>
                  <a:pt x="3" y="95"/>
                  <a:pt x="3" y="95"/>
                </a:cubicBezTo>
                <a:cubicBezTo>
                  <a:pt x="3" y="94"/>
                  <a:pt x="3" y="92"/>
                  <a:pt x="3" y="91"/>
                </a:cubicBezTo>
                <a:cubicBezTo>
                  <a:pt x="11" y="74"/>
                  <a:pt x="11" y="74"/>
                  <a:pt x="11" y="74"/>
                </a:cubicBezTo>
                <a:cubicBezTo>
                  <a:pt x="4" y="74"/>
                  <a:pt x="4" y="74"/>
                  <a:pt x="4" y="74"/>
                </a:cubicBezTo>
                <a:close/>
                <a:moveTo>
                  <a:pt x="32" y="69"/>
                </a:moveTo>
                <a:cubicBezTo>
                  <a:pt x="32" y="69"/>
                  <a:pt x="32" y="69"/>
                  <a:pt x="32" y="69"/>
                </a:cubicBezTo>
                <a:cubicBezTo>
                  <a:pt x="32" y="66"/>
                  <a:pt x="32" y="66"/>
                  <a:pt x="32" y="66"/>
                </a:cubicBezTo>
                <a:cubicBezTo>
                  <a:pt x="32" y="64"/>
                  <a:pt x="34" y="62"/>
                  <a:pt x="36" y="62"/>
                </a:cubicBezTo>
                <a:cubicBezTo>
                  <a:pt x="38" y="62"/>
                  <a:pt x="40" y="64"/>
                  <a:pt x="40" y="66"/>
                </a:cubicBezTo>
                <a:cubicBezTo>
                  <a:pt x="40" y="69"/>
                  <a:pt x="40" y="69"/>
                  <a:pt x="40" y="69"/>
                </a:cubicBezTo>
                <a:cubicBezTo>
                  <a:pt x="49" y="69"/>
                  <a:pt x="49" y="69"/>
                  <a:pt x="49" y="69"/>
                </a:cubicBezTo>
                <a:cubicBezTo>
                  <a:pt x="40" y="49"/>
                  <a:pt x="40" y="49"/>
                  <a:pt x="40" y="49"/>
                </a:cubicBezTo>
                <a:cubicBezTo>
                  <a:pt x="37" y="49"/>
                  <a:pt x="35" y="49"/>
                  <a:pt x="32" y="49"/>
                </a:cubicBezTo>
                <a:cubicBezTo>
                  <a:pt x="23" y="69"/>
                  <a:pt x="23" y="69"/>
                  <a:pt x="23" y="69"/>
                </a:cubicBezTo>
                <a:cubicBezTo>
                  <a:pt x="32" y="69"/>
                  <a:pt x="32" y="69"/>
                  <a:pt x="32" y="69"/>
                </a:cubicBezTo>
                <a:close/>
                <a:moveTo>
                  <a:pt x="44" y="23"/>
                </a:moveTo>
                <a:cubicBezTo>
                  <a:pt x="44" y="23"/>
                  <a:pt x="44" y="23"/>
                  <a:pt x="44" y="23"/>
                </a:cubicBezTo>
                <a:cubicBezTo>
                  <a:pt x="40" y="19"/>
                  <a:pt x="33" y="19"/>
                  <a:pt x="29" y="23"/>
                </a:cubicBezTo>
                <a:cubicBezTo>
                  <a:pt x="29" y="23"/>
                  <a:pt x="29" y="23"/>
                  <a:pt x="29" y="23"/>
                </a:cubicBezTo>
                <a:cubicBezTo>
                  <a:pt x="27" y="25"/>
                  <a:pt x="26" y="28"/>
                  <a:pt x="26" y="31"/>
                </a:cubicBezTo>
                <a:cubicBezTo>
                  <a:pt x="26" y="34"/>
                  <a:pt x="27" y="36"/>
                  <a:pt x="29" y="38"/>
                </a:cubicBezTo>
                <a:cubicBezTo>
                  <a:pt x="32" y="41"/>
                  <a:pt x="36" y="42"/>
                  <a:pt x="40" y="40"/>
                </a:cubicBezTo>
                <a:cubicBezTo>
                  <a:pt x="40" y="40"/>
                  <a:pt x="40" y="40"/>
                  <a:pt x="40" y="40"/>
                </a:cubicBezTo>
                <a:cubicBezTo>
                  <a:pt x="41" y="40"/>
                  <a:pt x="43" y="39"/>
                  <a:pt x="43" y="38"/>
                </a:cubicBezTo>
                <a:cubicBezTo>
                  <a:pt x="44" y="38"/>
                  <a:pt x="44" y="38"/>
                  <a:pt x="44" y="38"/>
                </a:cubicBezTo>
                <a:cubicBezTo>
                  <a:pt x="45" y="36"/>
                  <a:pt x="47" y="34"/>
                  <a:pt x="47" y="31"/>
                </a:cubicBezTo>
                <a:cubicBezTo>
                  <a:pt x="47" y="28"/>
                  <a:pt x="45" y="25"/>
                  <a:pt x="44" y="23"/>
                </a:cubicBezTo>
                <a:cubicBezTo>
                  <a:pt x="44" y="23"/>
                  <a:pt x="44" y="23"/>
                  <a:pt x="44"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9488" name="Rectangle 32"/>
          <p:cNvSpPr>
            <a:spLocks noChangeArrowheads="1"/>
          </p:cNvSpPr>
          <p:nvPr/>
        </p:nvSpPr>
        <p:spPr bwMode="auto">
          <a:xfrm>
            <a:off x="5775326" y="1660996"/>
            <a:ext cx="2468563"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panose="020B0604020202020204" pitchFamily="34" charset="0"/>
              <a:buNone/>
            </a:pPr>
            <a:r>
              <a:rPr lang="en-US" altLang="zh-CN" sz="2000" dirty="0">
                <a:solidFill>
                  <a:schemeClr val="accent2"/>
                </a:solidFill>
                <a:latin typeface="Impact" panose="020B0806030902050204" pitchFamily="34" charset="0"/>
              </a:rPr>
              <a:t>02</a:t>
            </a:r>
            <a:endParaRPr lang="zh-CN" altLang="en-US" sz="2000" dirty="0">
              <a:solidFill>
                <a:schemeClr val="accent2"/>
              </a:solidFill>
              <a:latin typeface="Impact" panose="020B0806030902050204" pitchFamily="34" charset="0"/>
            </a:endParaRPr>
          </a:p>
          <a:p>
            <a:pPr>
              <a:buFont typeface="Arial" panose="020B0604020202020204" pitchFamily="34" charset="0"/>
              <a:buNone/>
            </a:pPr>
            <a:r>
              <a:rPr lang="en-US" sz="800" dirty="0">
                <a:solidFill>
                  <a:schemeClr val="bg1">
                    <a:lumMod val="50000"/>
                  </a:schemeClr>
                </a:solidFill>
              </a:rPr>
              <a:t>Xu Sixiao</a:t>
            </a:r>
          </a:p>
          <a:p>
            <a:pPr>
              <a:buFont typeface="Arial" panose="020B0604020202020204" pitchFamily="34" charset="0"/>
              <a:buNone/>
            </a:pPr>
            <a:r>
              <a:rPr lang="en-US" sz="800" dirty="0">
                <a:solidFill>
                  <a:schemeClr val="bg1">
                    <a:lumMod val="50000"/>
                  </a:schemeClr>
                </a:solidFill>
              </a:rPr>
              <a:t>year 2</a:t>
            </a:r>
          </a:p>
          <a:p>
            <a:pPr>
              <a:buFont typeface="Arial" panose="020B0604020202020204" pitchFamily="34" charset="0"/>
              <a:buNone/>
            </a:pPr>
            <a:r>
              <a:rPr lang="en-US" sz="800" dirty="0">
                <a:solidFill>
                  <a:schemeClr val="bg1">
                    <a:lumMod val="50000"/>
                  </a:schemeClr>
                </a:solidFill>
              </a:rPr>
              <a:t>Computer Science and Technology</a:t>
            </a:r>
          </a:p>
        </p:txBody>
      </p:sp>
      <p:sp>
        <p:nvSpPr>
          <p:cNvPr id="19490" name="Rectangle 34"/>
          <p:cNvSpPr>
            <a:spLocks noChangeArrowheads="1"/>
          </p:cNvSpPr>
          <p:nvPr/>
        </p:nvSpPr>
        <p:spPr bwMode="auto">
          <a:xfrm>
            <a:off x="6327776" y="2562975"/>
            <a:ext cx="2468563"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panose="020B0604020202020204" pitchFamily="34" charset="0"/>
              <a:buNone/>
            </a:pPr>
            <a:r>
              <a:rPr lang="en-US" altLang="zh-CN" sz="2000" dirty="0">
                <a:solidFill>
                  <a:schemeClr val="accent3"/>
                </a:solidFill>
                <a:latin typeface="Impact" panose="020B0806030902050204" pitchFamily="34" charset="0"/>
              </a:rPr>
              <a:t>04</a:t>
            </a:r>
            <a:endParaRPr lang="zh-CN" altLang="en-US" sz="2000" dirty="0">
              <a:solidFill>
                <a:schemeClr val="accent3"/>
              </a:solidFill>
              <a:latin typeface="Impact" panose="020B0806030902050204" pitchFamily="34" charset="0"/>
            </a:endParaRPr>
          </a:p>
          <a:p>
            <a:pPr>
              <a:buFont typeface="Arial" panose="020B0604020202020204" pitchFamily="34" charset="0"/>
              <a:buNone/>
            </a:pPr>
            <a:r>
              <a:rPr lang="en-US" sz="800" dirty="0">
                <a:solidFill>
                  <a:schemeClr val="bg1">
                    <a:lumMod val="50000"/>
                  </a:schemeClr>
                </a:solidFill>
              </a:rPr>
              <a:t>Zhang Haoran</a:t>
            </a:r>
          </a:p>
          <a:p>
            <a:pPr>
              <a:buFont typeface="Arial" panose="020B0604020202020204" pitchFamily="34" charset="0"/>
              <a:buNone/>
            </a:pPr>
            <a:r>
              <a:rPr lang="en-US" sz="800" dirty="0">
                <a:solidFill>
                  <a:schemeClr val="bg1">
                    <a:lumMod val="50000"/>
                  </a:schemeClr>
                </a:solidFill>
              </a:rPr>
              <a:t>year 3</a:t>
            </a:r>
          </a:p>
          <a:p>
            <a:pPr>
              <a:buFont typeface="Arial" panose="020B0604020202020204" pitchFamily="34" charset="0"/>
              <a:buNone/>
            </a:pPr>
            <a:r>
              <a:rPr lang="en-US" sz="800" dirty="0">
                <a:solidFill>
                  <a:schemeClr val="bg1">
                    <a:lumMod val="50000"/>
                  </a:schemeClr>
                </a:solidFill>
              </a:rPr>
              <a:t>Optoelectronic Informatian Science and Engineering</a:t>
            </a:r>
          </a:p>
        </p:txBody>
      </p:sp>
      <p:sp>
        <p:nvSpPr>
          <p:cNvPr id="19495" name="Rectangle 39"/>
          <p:cNvSpPr>
            <a:spLocks noChangeArrowheads="1"/>
          </p:cNvSpPr>
          <p:nvPr/>
        </p:nvSpPr>
        <p:spPr bwMode="auto">
          <a:xfrm>
            <a:off x="5775326" y="3458601"/>
            <a:ext cx="2468563"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panose="020B0604020202020204" pitchFamily="34" charset="0"/>
              <a:buNone/>
            </a:pPr>
            <a:r>
              <a:rPr lang="en-US" altLang="zh-CN" sz="2000" dirty="0">
                <a:solidFill>
                  <a:schemeClr val="accent4"/>
                </a:solidFill>
                <a:latin typeface="Impact" panose="020B0806030902050204" pitchFamily="34" charset="0"/>
              </a:rPr>
              <a:t>06</a:t>
            </a:r>
            <a:endParaRPr lang="zh-CN" altLang="en-US" sz="2000" dirty="0">
              <a:solidFill>
                <a:schemeClr val="accent4"/>
              </a:solidFill>
              <a:latin typeface="Impact" panose="020B0806030902050204" pitchFamily="34" charset="0"/>
            </a:endParaRPr>
          </a:p>
          <a:p>
            <a:pPr>
              <a:buFont typeface="Arial" panose="020B0604020202020204" pitchFamily="34" charset="0"/>
              <a:buNone/>
            </a:pPr>
            <a:r>
              <a:rPr lang="en-US" sz="800" dirty="0">
                <a:solidFill>
                  <a:schemeClr val="bg1">
                    <a:lumMod val="50000"/>
                  </a:schemeClr>
                </a:solidFill>
              </a:rPr>
              <a:t>Wei Wenlan</a:t>
            </a:r>
          </a:p>
          <a:p>
            <a:pPr>
              <a:buFont typeface="Arial" panose="020B0604020202020204" pitchFamily="34" charset="0"/>
              <a:buNone/>
            </a:pPr>
            <a:r>
              <a:rPr lang="en-US" sz="800" dirty="0">
                <a:solidFill>
                  <a:schemeClr val="bg1">
                    <a:lumMod val="50000"/>
                  </a:schemeClr>
                </a:solidFill>
              </a:rPr>
              <a:t>year </a:t>
            </a:r>
            <a:r>
              <a:rPr lang="en-US" altLang="zh-CN" sz="800" dirty="0">
                <a:solidFill>
                  <a:schemeClr val="bg1">
                    <a:lumMod val="50000"/>
                  </a:schemeClr>
                </a:solidFill>
              </a:rPr>
              <a:t>2</a:t>
            </a:r>
            <a:endParaRPr lang="en-US" sz="800" dirty="0">
              <a:solidFill>
                <a:schemeClr val="bg1">
                  <a:lumMod val="50000"/>
                </a:schemeClr>
              </a:solidFill>
            </a:endParaRPr>
          </a:p>
          <a:p>
            <a:pPr>
              <a:buFont typeface="Arial" panose="020B0604020202020204" pitchFamily="34" charset="0"/>
              <a:buNone/>
            </a:pPr>
            <a:r>
              <a:rPr lang="en-US" sz="800" dirty="0">
                <a:solidFill>
                  <a:schemeClr val="bg1">
                    <a:lumMod val="50000"/>
                  </a:schemeClr>
                </a:solidFill>
              </a:rPr>
              <a:t>Electronic Engineering</a:t>
            </a:r>
          </a:p>
        </p:txBody>
      </p:sp>
      <p:sp>
        <p:nvSpPr>
          <p:cNvPr id="19497" name="Rectangle 41"/>
          <p:cNvSpPr>
            <a:spLocks noChangeArrowheads="1"/>
          </p:cNvSpPr>
          <p:nvPr/>
        </p:nvSpPr>
        <p:spPr bwMode="auto">
          <a:xfrm>
            <a:off x="862013" y="1660996"/>
            <a:ext cx="2468562"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buFont typeface="Arial" panose="020B0604020202020204" pitchFamily="34" charset="0"/>
              <a:buNone/>
            </a:pPr>
            <a:r>
              <a:rPr lang="en-US" altLang="zh-CN" sz="2000" dirty="0">
                <a:solidFill>
                  <a:schemeClr val="accent1"/>
                </a:solidFill>
                <a:latin typeface="Impact" panose="020B0806030902050204" pitchFamily="34" charset="0"/>
              </a:rPr>
              <a:t>01</a:t>
            </a:r>
            <a:endParaRPr lang="zh-CN" altLang="en-US" sz="2000" dirty="0">
              <a:solidFill>
                <a:schemeClr val="accent1"/>
              </a:solidFill>
              <a:latin typeface="Impact" panose="020B0806030902050204" pitchFamily="34" charset="0"/>
            </a:endParaRPr>
          </a:p>
          <a:p>
            <a:pPr algn="r">
              <a:buFont typeface="Arial" panose="020B0604020202020204" pitchFamily="34" charset="0"/>
              <a:buNone/>
            </a:pPr>
            <a:r>
              <a:rPr lang="en-US" sz="800" dirty="0">
                <a:solidFill>
                  <a:schemeClr val="bg1">
                    <a:lumMod val="50000"/>
                  </a:schemeClr>
                </a:solidFill>
              </a:rPr>
              <a:t>Zhang Hanqing</a:t>
            </a:r>
          </a:p>
          <a:p>
            <a:pPr algn="r">
              <a:buFont typeface="Arial" panose="020B0604020202020204" pitchFamily="34" charset="0"/>
              <a:buNone/>
            </a:pPr>
            <a:r>
              <a:rPr lang="en-US" sz="800" dirty="0">
                <a:solidFill>
                  <a:schemeClr val="bg1">
                    <a:lumMod val="50000"/>
                  </a:schemeClr>
                </a:solidFill>
              </a:rPr>
              <a:t>year 3</a:t>
            </a:r>
          </a:p>
          <a:p>
            <a:pPr algn="r">
              <a:buFont typeface="Arial" panose="020B0604020202020204" pitchFamily="34" charset="0"/>
              <a:buNone/>
            </a:pPr>
            <a:r>
              <a:rPr lang="en-US" sz="800" dirty="0">
                <a:solidFill>
                  <a:schemeClr val="bg1">
                    <a:lumMod val="50000"/>
                  </a:schemeClr>
                </a:solidFill>
              </a:rPr>
              <a:t>Remote Sensing and Photogrammetry</a:t>
            </a:r>
          </a:p>
        </p:txBody>
      </p:sp>
      <p:sp>
        <p:nvSpPr>
          <p:cNvPr id="19498" name="Rectangle 42"/>
          <p:cNvSpPr>
            <a:spLocks noChangeArrowheads="1"/>
          </p:cNvSpPr>
          <p:nvPr/>
        </p:nvSpPr>
        <p:spPr bwMode="auto">
          <a:xfrm>
            <a:off x="358776" y="2562975"/>
            <a:ext cx="2468563"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buFont typeface="Arial" panose="020B0604020202020204" pitchFamily="34" charset="0"/>
              <a:buNone/>
            </a:pPr>
            <a:r>
              <a:rPr lang="en-US" altLang="zh-CN" sz="2000" dirty="0">
                <a:solidFill>
                  <a:schemeClr val="accent6"/>
                </a:solidFill>
                <a:latin typeface="Impact" panose="020B0806030902050204" pitchFamily="34" charset="0"/>
              </a:rPr>
              <a:t>03</a:t>
            </a:r>
            <a:endParaRPr lang="zh-CN" altLang="en-US" sz="2000" dirty="0">
              <a:solidFill>
                <a:schemeClr val="accent6"/>
              </a:solidFill>
              <a:latin typeface="Impact" panose="020B0806030902050204" pitchFamily="34" charset="0"/>
            </a:endParaRPr>
          </a:p>
          <a:p>
            <a:pPr algn="r">
              <a:buFont typeface="Arial" panose="020B0604020202020204" pitchFamily="34" charset="0"/>
              <a:buNone/>
            </a:pPr>
            <a:r>
              <a:rPr lang="en-US" sz="800" dirty="0">
                <a:solidFill>
                  <a:schemeClr val="bg1">
                    <a:lumMod val="50000"/>
                  </a:schemeClr>
                </a:solidFill>
              </a:rPr>
              <a:t>Fu Shuhao</a:t>
            </a:r>
          </a:p>
          <a:p>
            <a:pPr algn="r">
              <a:buFont typeface="Arial" panose="020B0604020202020204" pitchFamily="34" charset="0"/>
              <a:buNone/>
            </a:pPr>
            <a:r>
              <a:rPr lang="en-US" sz="800" dirty="0">
                <a:solidFill>
                  <a:schemeClr val="bg1">
                    <a:lumMod val="50000"/>
                  </a:schemeClr>
                </a:solidFill>
              </a:rPr>
              <a:t>year 2</a:t>
            </a:r>
          </a:p>
          <a:p>
            <a:pPr algn="r">
              <a:buFont typeface="Arial" panose="020B0604020202020204" pitchFamily="34" charset="0"/>
              <a:buNone/>
            </a:pPr>
            <a:r>
              <a:rPr lang="en-US" sz="800" dirty="0">
                <a:solidFill>
                  <a:schemeClr val="bg1">
                    <a:lumMod val="50000"/>
                  </a:schemeClr>
                </a:solidFill>
              </a:rPr>
              <a:t>Computer Science and Engineering</a:t>
            </a:r>
            <a:r>
              <a:rPr lang="en-US" altLang="zh-CN" sz="800" dirty="0">
                <a:solidFill>
                  <a:schemeClr val="bg1">
                    <a:lumMod val="50000"/>
                  </a:schemeClr>
                </a:solidFill>
              </a:rPr>
              <a:t> </a:t>
            </a:r>
            <a:endParaRPr lang="zh-CN" altLang="en-US" sz="800" dirty="0">
              <a:solidFill>
                <a:schemeClr val="bg1">
                  <a:lumMod val="50000"/>
                </a:schemeClr>
              </a:solidFill>
            </a:endParaRPr>
          </a:p>
        </p:txBody>
      </p:sp>
      <p:sp>
        <p:nvSpPr>
          <p:cNvPr id="19499" name="Rectangle 43"/>
          <p:cNvSpPr>
            <a:spLocks noChangeArrowheads="1"/>
          </p:cNvSpPr>
          <p:nvPr/>
        </p:nvSpPr>
        <p:spPr bwMode="auto">
          <a:xfrm>
            <a:off x="862013" y="3458601"/>
            <a:ext cx="2468562"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buFont typeface="Arial" panose="020B0604020202020204" pitchFamily="34" charset="0"/>
              <a:buNone/>
            </a:pPr>
            <a:r>
              <a:rPr lang="en-US" altLang="zh-CN" sz="2000" dirty="0">
                <a:solidFill>
                  <a:schemeClr val="accent5"/>
                </a:solidFill>
                <a:latin typeface="Impact" panose="020B0806030902050204" pitchFamily="34" charset="0"/>
              </a:rPr>
              <a:t>05</a:t>
            </a:r>
            <a:endParaRPr lang="zh-CN" altLang="en-US" sz="2000" dirty="0">
              <a:solidFill>
                <a:schemeClr val="accent5"/>
              </a:solidFill>
              <a:latin typeface="Impact" panose="020B0806030902050204" pitchFamily="34" charset="0"/>
            </a:endParaRPr>
          </a:p>
          <a:p>
            <a:pPr algn="r">
              <a:buFont typeface="Arial" panose="020B0604020202020204" pitchFamily="34" charset="0"/>
              <a:buNone/>
            </a:pPr>
            <a:r>
              <a:rPr lang="en-US" sz="800" dirty="0">
                <a:solidFill>
                  <a:schemeClr val="bg1">
                    <a:lumMod val="50000"/>
                  </a:schemeClr>
                </a:solidFill>
              </a:rPr>
              <a:t>Duan Yuxin</a:t>
            </a:r>
          </a:p>
          <a:p>
            <a:pPr algn="r">
              <a:buFont typeface="Arial" panose="020B0604020202020204" pitchFamily="34" charset="0"/>
              <a:buNone/>
            </a:pPr>
            <a:r>
              <a:rPr lang="en-US" altLang="zh-CN" sz="800" dirty="0">
                <a:solidFill>
                  <a:schemeClr val="bg1">
                    <a:lumMod val="50000"/>
                  </a:schemeClr>
                </a:solidFill>
              </a:rPr>
              <a:t>year 2</a:t>
            </a:r>
          </a:p>
          <a:p>
            <a:pPr algn="r">
              <a:buFont typeface="Arial" panose="020B0604020202020204" pitchFamily="34" charset="0"/>
              <a:buNone/>
            </a:pPr>
            <a:r>
              <a:rPr lang="en-US" altLang="zh-CN" sz="800" dirty="0">
                <a:solidFill>
                  <a:schemeClr val="bg1">
                    <a:lumMod val="50000"/>
                  </a:schemeClr>
                </a:solidFill>
              </a:rPr>
              <a:t>Software Engineering </a:t>
            </a:r>
            <a:endParaRPr lang="zh-CN" altLang="en-US" sz="800" dirty="0">
              <a:solidFill>
                <a:schemeClr val="bg1">
                  <a:lumMod val="50000"/>
                </a:schemeClr>
              </a:solidFill>
            </a:endParaRPr>
          </a:p>
        </p:txBody>
      </p:sp>
      <p:sp>
        <p:nvSpPr>
          <p:cNvPr id="31" name="Rectangle 39"/>
          <p:cNvSpPr>
            <a:spLocks noChangeArrowheads="1"/>
          </p:cNvSpPr>
          <p:nvPr/>
        </p:nvSpPr>
        <p:spPr bwMode="auto">
          <a:xfrm>
            <a:off x="416159" y="278281"/>
            <a:ext cx="2778059"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sz="2000" dirty="0">
                <a:solidFill>
                  <a:schemeClr val="accent1"/>
                </a:solidFill>
                <a:latin typeface="微软雅黑" panose="020B0503020204020204" pitchFamily="34" charset="-122"/>
                <a:ea typeface="微软雅黑" panose="020B0503020204020204" pitchFamily="34" charset="-122"/>
              </a:rPr>
              <a:t>Team members</a:t>
            </a:r>
          </a:p>
        </p:txBody>
      </p:sp>
      <p:grpSp>
        <p:nvGrpSpPr>
          <p:cNvPr id="32" name="组合 31"/>
          <p:cNvGrpSpPr/>
          <p:nvPr/>
        </p:nvGrpSpPr>
        <p:grpSpPr>
          <a:xfrm>
            <a:off x="415925" y="699770"/>
            <a:ext cx="1874520" cy="76200"/>
            <a:chOff x="0" y="2842590"/>
            <a:chExt cx="7054752" cy="89199"/>
          </a:xfrm>
        </p:grpSpPr>
        <p:sp>
          <p:nvSpPr>
            <p:cNvPr id="33" name="矩形 32"/>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96096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6"/>
          <p:cNvSpPr>
            <a:spLocks noEditPoints="1"/>
          </p:cNvSpPr>
          <p:nvPr/>
        </p:nvSpPr>
        <p:spPr bwMode="auto">
          <a:xfrm>
            <a:off x="4343400" y="1158093"/>
            <a:ext cx="457200" cy="593986"/>
          </a:xfrm>
          <a:custGeom>
            <a:avLst/>
            <a:gdLst>
              <a:gd name="T0" fmla="*/ 891 w 1347"/>
              <a:gd name="T1" fmla="*/ 639 h 1750"/>
              <a:gd name="T2" fmla="*/ 673 w 1347"/>
              <a:gd name="T3" fmla="*/ 728 h 1750"/>
              <a:gd name="T4" fmla="*/ 555 w 1347"/>
              <a:gd name="T5" fmla="*/ 706 h 1750"/>
              <a:gd name="T6" fmla="*/ 456 w 1347"/>
              <a:gd name="T7" fmla="*/ 639 h 1750"/>
              <a:gd name="T8" fmla="*/ 398 w 1347"/>
              <a:gd name="T9" fmla="*/ 639 h 1750"/>
              <a:gd name="T10" fmla="*/ 397 w 1347"/>
              <a:gd name="T11" fmla="*/ 696 h 1750"/>
              <a:gd name="T12" fmla="*/ 525 w 1347"/>
              <a:gd name="T13" fmla="*/ 781 h 1750"/>
              <a:gd name="T14" fmla="*/ 673 w 1347"/>
              <a:gd name="T15" fmla="*/ 810 h 1750"/>
              <a:gd name="T16" fmla="*/ 949 w 1347"/>
              <a:gd name="T17" fmla="*/ 696 h 1750"/>
              <a:gd name="T18" fmla="*/ 949 w 1347"/>
              <a:gd name="T19" fmla="*/ 639 h 1750"/>
              <a:gd name="T20" fmla="*/ 891 w 1347"/>
              <a:gd name="T21" fmla="*/ 639 h 1750"/>
              <a:gd name="T22" fmla="*/ 987 w 1347"/>
              <a:gd name="T23" fmla="*/ 1525 h 1750"/>
              <a:gd name="T24" fmla="*/ 987 w 1347"/>
              <a:gd name="T25" fmla="*/ 1525 h 1750"/>
              <a:gd name="T26" fmla="*/ 360 w 1347"/>
              <a:gd name="T27" fmla="*/ 1525 h 1750"/>
              <a:gd name="T28" fmla="*/ 318 w 1347"/>
              <a:gd name="T29" fmla="*/ 1566 h 1750"/>
              <a:gd name="T30" fmla="*/ 360 w 1347"/>
              <a:gd name="T31" fmla="*/ 1607 h 1750"/>
              <a:gd name="T32" fmla="*/ 987 w 1347"/>
              <a:gd name="T33" fmla="*/ 1607 h 1750"/>
              <a:gd name="T34" fmla="*/ 1027 w 1347"/>
              <a:gd name="T35" fmla="*/ 1566 h 1750"/>
              <a:gd name="T36" fmla="*/ 987 w 1347"/>
              <a:gd name="T37" fmla="*/ 1525 h 1750"/>
              <a:gd name="T38" fmla="*/ 1347 w 1347"/>
              <a:gd name="T39" fmla="*/ 674 h 1750"/>
              <a:gd name="T40" fmla="*/ 1347 w 1347"/>
              <a:gd name="T41" fmla="*/ 674 h 1750"/>
              <a:gd name="T42" fmla="*/ 1149 w 1347"/>
              <a:gd name="T43" fmla="*/ 198 h 1750"/>
              <a:gd name="T44" fmla="*/ 673 w 1347"/>
              <a:gd name="T45" fmla="*/ 0 h 1750"/>
              <a:gd name="T46" fmla="*/ 197 w 1347"/>
              <a:gd name="T47" fmla="*/ 198 h 1750"/>
              <a:gd name="T48" fmla="*/ 0 w 1347"/>
              <a:gd name="T49" fmla="*/ 674 h 1750"/>
              <a:gd name="T50" fmla="*/ 86 w 1347"/>
              <a:gd name="T51" fmla="*/ 1005 h 1750"/>
              <a:gd name="T52" fmla="*/ 292 w 1347"/>
              <a:gd name="T53" fmla="*/ 1229 h 1750"/>
              <a:gd name="T54" fmla="*/ 292 w 1347"/>
              <a:gd name="T55" fmla="*/ 1418 h 1750"/>
              <a:gd name="T56" fmla="*/ 360 w 1347"/>
              <a:gd name="T57" fmla="*/ 1487 h 1750"/>
              <a:gd name="T58" fmla="*/ 987 w 1347"/>
              <a:gd name="T59" fmla="*/ 1487 h 1750"/>
              <a:gd name="T60" fmla="*/ 1055 w 1347"/>
              <a:gd name="T61" fmla="*/ 1418 h 1750"/>
              <a:gd name="T62" fmla="*/ 1055 w 1347"/>
              <a:gd name="T63" fmla="*/ 1229 h 1750"/>
              <a:gd name="T64" fmla="*/ 1260 w 1347"/>
              <a:gd name="T65" fmla="*/ 1005 h 1750"/>
              <a:gd name="T66" fmla="*/ 1347 w 1347"/>
              <a:gd name="T67" fmla="*/ 674 h 1750"/>
              <a:gd name="T68" fmla="*/ 1142 w 1347"/>
              <a:gd name="T69" fmla="*/ 938 h 1750"/>
              <a:gd name="T70" fmla="*/ 1142 w 1347"/>
              <a:gd name="T71" fmla="*/ 938 h 1750"/>
              <a:gd name="T72" fmla="*/ 1141 w 1347"/>
              <a:gd name="T73" fmla="*/ 938 h 1750"/>
              <a:gd name="T74" fmla="*/ 951 w 1347"/>
              <a:gd name="T75" fmla="*/ 1135 h 1750"/>
              <a:gd name="T76" fmla="*/ 919 w 1347"/>
              <a:gd name="T77" fmla="*/ 1193 h 1750"/>
              <a:gd name="T78" fmla="*/ 918 w 1347"/>
              <a:gd name="T79" fmla="*/ 1193 h 1750"/>
              <a:gd name="T80" fmla="*/ 918 w 1347"/>
              <a:gd name="T81" fmla="*/ 1350 h 1750"/>
              <a:gd name="T82" fmla="*/ 429 w 1347"/>
              <a:gd name="T83" fmla="*/ 1350 h 1750"/>
              <a:gd name="T84" fmla="*/ 429 w 1347"/>
              <a:gd name="T85" fmla="*/ 1193 h 1750"/>
              <a:gd name="T86" fmla="*/ 389 w 1347"/>
              <a:gd name="T87" fmla="*/ 1132 h 1750"/>
              <a:gd name="T88" fmla="*/ 205 w 1347"/>
              <a:gd name="T89" fmla="*/ 938 h 1750"/>
              <a:gd name="T90" fmla="*/ 136 w 1347"/>
              <a:gd name="T91" fmla="*/ 674 h 1750"/>
              <a:gd name="T92" fmla="*/ 294 w 1347"/>
              <a:gd name="T93" fmla="*/ 295 h 1750"/>
              <a:gd name="T94" fmla="*/ 673 w 1347"/>
              <a:gd name="T95" fmla="*/ 137 h 1750"/>
              <a:gd name="T96" fmla="*/ 1053 w 1347"/>
              <a:gd name="T97" fmla="*/ 295 h 1750"/>
              <a:gd name="T98" fmla="*/ 1210 w 1347"/>
              <a:gd name="T99" fmla="*/ 674 h 1750"/>
              <a:gd name="T100" fmla="*/ 1142 w 1347"/>
              <a:gd name="T101" fmla="*/ 938 h 1750"/>
              <a:gd name="T102" fmla="*/ 855 w 1347"/>
              <a:gd name="T103" fmla="*/ 1668 h 1750"/>
              <a:gd name="T104" fmla="*/ 855 w 1347"/>
              <a:gd name="T105" fmla="*/ 1668 h 1750"/>
              <a:gd name="T106" fmla="*/ 492 w 1347"/>
              <a:gd name="T107" fmla="*/ 1668 h 1750"/>
              <a:gd name="T108" fmla="*/ 450 w 1347"/>
              <a:gd name="T109" fmla="*/ 1709 h 1750"/>
              <a:gd name="T110" fmla="*/ 492 w 1347"/>
              <a:gd name="T111" fmla="*/ 1750 h 1750"/>
              <a:gd name="T112" fmla="*/ 855 w 1347"/>
              <a:gd name="T113" fmla="*/ 1750 h 1750"/>
              <a:gd name="T114" fmla="*/ 896 w 1347"/>
              <a:gd name="T115" fmla="*/ 1709 h 1750"/>
              <a:gd name="T116" fmla="*/ 855 w 1347"/>
              <a:gd name="T117" fmla="*/ 1668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47" h="1750">
                <a:moveTo>
                  <a:pt x="891" y="639"/>
                </a:moveTo>
                <a:cubicBezTo>
                  <a:pt x="836" y="694"/>
                  <a:pt x="758" y="728"/>
                  <a:pt x="673" y="728"/>
                </a:cubicBezTo>
                <a:cubicBezTo>
                  <a:pt x="631" y="728"/>
                  <a:pt x="591" y="720"/>
                  <a:pt x="555" y="706"/>
                </a:cubicBezTo>
                <a:cubicBezTo>
                  <a:pt x="517" y="691"/>
                  <a:pt x="484" y="667"/>
                  <a:pt x="456" y="639"/>
                </a:cubicBezTo>
                <a:cubicBezTo>
                  <a:pt x="440" y="623"/>
                  <a:pt x="413" y="623"/>
                  <a:pt x="398" y="639"/>
                </a:cubicBezTo>
                <a:cubicBezTo>
                  <a:pt x="382" y="655"/>
                  <a:pt x="382" y="681"/>
                  <a:pt x="397" y="696"/>
                </a:cubicBezTo>
                <a:cubicBezTo>
                  <a:pt x="433" y="732"/>
                  <a:pt x="477" y="761"/>
                  <a:pt x="525" y="781"/>
                </a:cubicBezTo>
                <a:cubicBezTo>
                  <a:pt x="570" y="800"/>
                  <a:pt x="621" y="810"/>
                  <a:pt x="673" y="810"/>
                </a:cubicBezTo>
                <a:cubicBezTo>
                  <a:pt x="781" y="810"/>
                  <a:pt x="878" y="767"/>
                  <a:pt x="949" y="696"/>
                </a:cubicBezTo>
                <a:cubicBezTo>
                  <a:pt x="965" y="681"/>
                  <a:pt x="965" y="655"/>
                  <a:pt x="949" y="639"/>
                </a:cubicBezTo>
                <a:cubicBezTo>
                  <a:pt x="933" y="623"/>
                  <a:pt x="907" y="623"/>
                  <a:pt x="891" y="639"/>
                </a:cubicBezTo>
                <a:close/>
                <a:moveTo>
                  <a:pt x="987" y="1525"/>
                </a:moveTo>
                <a:cubicBezTo>
                  <a:pt x="987" y="1525"/>
                  <a:pt x="987" y="1525"/>
                  <a:pt x="987" y="1525"/>
                </a:cubicBezTo>
                <a:cubicBezTo>
                  <a:pt x="360" y="1525"/>
                  <a:pt x="360" y="1525"/>
                  <a:pt x="360" y="1525"/>
                </a:cubicBezTo>
                <a:cubicBezTo>
                  <a:pt x="337" y="1525"/>
                  <a:pt x="318" y="1544"/>
                  <a:pt x="318" y="1566"/>
                </a:cubicBezTo>
                <a:cubicBezTo>
                  <a:pt x="318" y="1589"/>
                  <a:pt x="337" y="1607"/>
                  <a:pt x="360" y="1607"/>
                </a:cubicBezTo>
                <a:cubicBezTo>
                  <a:pt x="987" y="1607"/>
                  <a:pt x="987" y="1607"/>
                  <a:pt x="987" y="1607"/>
                </a:cubicBezTo>
                <a:cubicBezTo>
                  <a:pt x="1009" y="1607"/>
                  <a:pt x="1027" y="1589"/>
                  <a:pt x="1027" y="1566"/>
                </a:cubicBezTo>
                <a:cubicBezTo>
                  <a:pt x="1027" y="1544"/>
                  <a:pt x="1009" y="1525"/>
                  <a:pt x="987" y="1525"/>
                </a:cubicBezTo>
                <a:close/>
                <a:moveTo>
                  <a:pt x="1347" y="674"/>
                </a:moveTo>
                <a:cubicBezTo>
                  <a:pt x="1347" y="674"/>
                  <a:pt x="1347" y="674"/>
                  <a:pt x="1347" y="674"/>
                </a:cubicBezTo>
                <a:cubicBezTo>
                  <a:pt x="1347" y="488"/>
                  <a:pt x="1272" y="320"/>
                  <a:pt x="1149" y="198"/>
                </a:cubicBezTo>
                <a:cubicBezTo>
                  <a:pt x="1027" y="76"/>
                  <a:pt x="859" y="0"/>
                  <a:pt x="673" y="0"/>
                </a:cubicBezTo>
                <a:cubicBezTo>
                  <a:pt x="488" y="0"/>
                  <a:pt x="318" y="76"/>
                  <a:pt x="197" y="198"/>
                </a:cubicBezTo>
                <a:cubicBezTo>
                  <a:pt x="75" y="320"/>
                  <a:pt x="0" y="488"/>
                  <a:pt x="0" y="674"/>
                </a:cubicBezTo>
                <a:cubicBezTo>
                  <a:pt x="0" y="794"/>
                  <a:pt x="31" y="907"/>
                  <a:pt x="86" y="1005"/>
                </a:cubicBezTo>
                <a:cubicBezTo>
                  <a:pt x="138" y="1094"/>
                  <a:pt x="207" y="1171"/>
                  <a:pt x="292" y="1229"/>
                </a:cubicBezTo>
                <a:cubicBezTo>
                  <a:pt x="292" y="1418"/>
                  <a:pt x="292" y="1418"/>
                  <a:pt x="292" y="1418"/>
                </a:cubicBezTo>
                <a:cubicBezTo>
                  <a:pt x="292" y="1456"/>
                  <a:pt x="322" y="1487"/>
                  <a:pt x="360" y="1487"/>
                </a:cubicBezTo>
                <a:cubicBezTo>
                  <a:pt x="987" y="1487"/>
                  <a:pt x="987" y="1487"/>
                  <a:pt x="987" y="1487"/>
                </a:cubicBezTo>
                <a:cubicBezTo>
                  <a:pt x="1025" y="1487"/>
                  <a:pt x="1055" y="1456"/>
                  <a:pt x="1055" y="1418"/>
                </a:cubicBezTo>
                <a:cubicBezTo>
                  <a:pt x="1055" y="1229"/>
                  <a:pt x="1055" y="1229"/>
                  <a:pt x="1055" y="1229"/>
                </a:cubicBezTo>
                <a:cubicBezTo>
                  <a:pt x="1140" y="1171"/>
                  <a:pt x="1210" y="1094"/>
                  <a:pt x="1260" y="1005"/>
                </a:cubicBezTo>
                <a:cubicBezTo>
                  <a:pt x="1316" y="906"/>
                  <a:pt x="1347" y="794"/>
                  <a:pt x="1347" y="674"/>
                </a:cubicBezTo>
                <a:close/>
                <a:moveTo>
                  <a:pt x="1142" y="938"/>
                </a:moveTo>
                <a:cubicBezTo>
                  <a:pt x="1142" y="938"/>
                  <a:pt x="1142" y="938"/>
                  <a:pt x="1142" y="938"/>
                </a:cubicBezTo>
                <a:cubicBezTo>
                  <a:pt x="1141" y="938"/>
                  <a:pt x="1141" y="938"/>
                  <a:pt x="1141" y="938"/>
                </a:cubicBezTo>
                <a:cubicBezTo>
                  <a:pt x="1096" y="1019"/>
                  <a:pt x="1030" y="1087"/>
                  <a:pt x="951" y="1135"/>
                </a:cubicBezTo>
                <a:cubicBezTo>
                  <a:pt x="931" y="1147"/>
                  <a:pt x="919" y="1170"/>
                  <a:pt x="919" y="1193"/>
                </a:cubicBezTo>
                <a:cubicBezTo>
                  <a:pt x="918" y="1193"/>
                  <a:pt x="918" y="1193"/>
                  <a:pt x="918" y="1193"/>
                </a:cubicBezTo>
                <a:cubicBezTo>
                  <a:pt x="918" y="1350"/>
                  <a:pt x="918" y="1350"/>
                  <a:pt x="918" y="1350"/>
                </a:cubicBezTo>
                <a:cubicBezTo>
                  <a:pt x="429" y="1350"/>
                  <a:pt x="429" y="1350"/>
                  <a:pt x="429" y="1350"/>
                </a:cubicBezTo>
                <a:cubicBezTo>
                  <a:pt x="429" y="1193"/>
                  <a:pt x="429" y="1193"/>
                  <a:pt x="429" y="1193"/>
                </a:cubicBezTo>
                <a:cubicBezTo>
                  <a:pt x="429" y="1165"/>
                  <a:pt x="413" y="1142"/>
                  <a:pt x="389" y="1132"/>
                </a:cubicBezTo>
                <a:cubicBezTo>
                  <a:pt x="313" y="1083"/>
                  <a:pt x="249" y="1017"/>
                  <a:pt x="205" y="938"/>
                </a:cubicBezTo>
                <a:cubicBezTo>
                  <a:pt x="161" y="860"/>
                  <a:pt x="136" y="770"/>
                  <a:pt x="136" y="674"/>
                </a:cubicBezTo>
                <a:cubicBezTo>
                  <a:pt x="136" y="527"/>
                  <a:pt x="197" y="392"/>
                  <a:pt x="294" y="295"/>
                </a:cubicBezTo>
                <a:cubicBezTo>
                  <a:pt x="390" y="197"/>
                  <a:pt x="526" y="137"/>
                  <a:pt x="673" y="137"/>
                </a:cubicBezTo>
                <a:cubicBezTo>
                  <a:pt x="821" y="137"/>
                  <a:pt x="956" y="197"/>
                  <a:pt x="1053" y="295"/>
                </a:cubicBezTo>
                <a:cubicBezTo>
                  <a:pt x="1150" y="392"/>
                  <a:pt x="1210" y="527"/>
                  <a:pt x="1210" y="674"/>
                </a:cubicBezTo>
                <a:cubicBezTo>
                  <a:pt x="1210" y="771"/>
                  <a:pt x="1186" y="861"/>
                  <a:pt x="1142" y="938"/>
                </a:cubicBezTo>
                <a:close/>
                <a:moveTo>
                  <a:pt x="855" y="1668"/>
                </a:moveTo>
                <a:cubicBezTo>
                  <a:pt x="855" y="1668"/>
                  <a:pt x="855" y="1668"/>
                  <a:pt x="855" y="1668"/>
                </a:cubicBezTo>
                <a:cubicBezTo>
                  <a:pt x="492" y="1668"/>
                  <a:pt x="492" y="1668"/>
                  <a:pt x="492" y="1668"/>
                </a:cubicBezTo>
                <a:cubicBezTo>
                  <a:pt x="469" y="1668"/>
                  <a:pt x="450" y="1686"/>
                  <a:pt x="450" y="1709"/>
                </a:cubicBezTo>
                <a:cubicBezTo>
                  <a:pt x="450" y="1731"/>
                  <a:pt x="469" y="1750"/>
                  <a:pt x="492" y="1750"/>
                </a:cubicBezTo>
                <a:cubicBezTo>
                  <a:pt x="855" y="1750"/>
                  <a:pt x="855" y="1750"/>
                  <a:pt x="855" y="1750"/>
                </a:cubicBezTo>
                <a:cubicBezTo>
                  <a:pt x="877" y="1750"/>
                  <a:pt x="896" y="1731"/>
                  <a:pt x="896" y="1709"/>
                </a:cubicBezTo>
                <a:cubicBezTo>
                  <a:pt x="896" y="1686"/>
                  <a:pt x="877" y="1668"/>
                  <a:pt x="855" y="1668"/>
                </a:cubicBezTo>
                <a:close/>
              </a:path>
            </a:pathLst>
          </a:custGeom>
          <a:solidFill>
            <a:schemeClr val="bg1">
              <a:lumMod val="50000"/>
            </a:schemeClr>
          </a:solidFill>
          <a:ln>
            <a:noFill/>
          </a:ln>
        </p:spPr>
        <p:txBody>
          <a:bodyPr vert="horz" wrap="square" lIns="91440" tIns="45720" rIns="91440" bIns="45720" numCol="1" anchor="t" anchorCtr="0" compatLnSpc="1"/>
          <a:lstStyle/>
          <a:p>
            <a:endParaRPr lang="zh-CN" altLang="en-US"/>
          </a:p>
        </p:txBody>
      </p:sp>
      <p:sp>
        <p:nvSpPr>
          <p:cNvPr id="22" name="TextBox 21"/>
          <p:cNvSpPr txBox="1"/>
          <p:nvPr/>
        </p:nvSpPr>
        <p:spPr>
          <a:xfrm>
            <a:off x="3497580" y="2139315"/>
            <a:ext cx="2148205" cy="706755"/>
          </a:xfrm>
          <a:prstGeom prst="rect">
            <a:avLst/>
          </a:prstGeom>
          <a:noFill/>
        </p:spPr>
        <p:txBody>
          <a:bodyPr wrap="square" rtlCol="0">
            <a:spAutoFit/>
          </a:bodyPr>
          <a:lstStyle/>
          <a:p>
            <a:pPr algn="l"/>
            <a:r>
              <a:rPr lang="en-US" altLang="zh-CN" sz="4000" dirty="0">
                <a:ln w="6350">
                  <a:noFill/>
                </a:ln>
                <a:solidFill>
                  <a:schemeClr val="bg1">
                    <a:lumMod val="50000"/>
                  </a:schemeClr>
                </a:solidFill>
                <a:latin typeface="微软雅黑" panose="020B0503020204020204" pitchFamily="34" charset="-122"/>
                <a:ea typeface="微软雅黑" panose="020B0503020204020204" pitchFamily="34" charset="-122"/>
              </a:rPr>
              <a:t>Thanks!</a:t>
            </a:r>
          </a:p>
        </p:txBody>
      </p:sp>
      <p:sp>
        <p:nvSpPr>
          <p:cNvPr id="23" name="圆角矩形 22"/>
          <p:cNvSpPr/>
          <p:nvPr/>
        </p:nvSpPr>
        <p:spPr>
          <a:xfrm>
            <a:off x="2286000" y="3154938"/>
            <a:ext cx="4573568" cy="246221"/>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dist">
              <a:buFont typeface="Arial" panose="020B0604020202020204" pitchFamily="34" charset="0"/>
              <a:buNone/>
            </a:pPr>
            <a:r>
              <a:rPr lang="en-US" altLang="zh-CN" sz="1000" dirty="0">
                <a:solidFill>
                  <a:schemeClr val="bg1">
                    <a:lumMod val="50000"/>
                  </a:schemeClr>
                </a:solidFill>
              </a:rPr>
              <a:t>TAHNK YOU FOR WATCHING</a:t>
            </a:r>
            <a:endParaRPr lang="zh-CN" altLang="en-US" sz="1000" dirty="0">
              <a:solidFill>
                <a:schemeClr val="bg1">
                  <a:lumMod val="50000"/>
                </a:schemeClr>
              </a:solidFill>
            </a:endParaRPr>
          </a:p>
        </p:txBody>
      </p:sp>
      <p:sp>
        <p:nvSpPr>
          <p:cNvPr id="35" name="Text Box 20"/>
          <p:cNvSpPr txBox="1">
            <a:spLocks noChangeArrowheads="1"/>
          </p:cNvSpPr>
          <p:nvPr/>
        </p:nvSpPr>
        <p:spPr bwMode="auto">
          <a:xfrm>
            <a:off x="7214870" y="4157345"/>
            <a:ext cx="887730" cy="275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1200" dirty="0">
                <a:solidFill>
                  <a:schemeClr val="tx1">
                    <a:lumMod val="65000"/>
                    <a:lumOff val="35000"/>
                  </a:schemeClr>
                </a:solidFill>
                <a:latin typeface="微软雅黑" panose="020B0503020204020204" pitchFamily="34" charset="-122"/>
                <a:ea typeface="微软雅黑" panose="020B0503020204020204" pitchFamily="34" charset="-122"/>
              </a:rPr>
              <a:t>Group  4</a:t>
            </a:r>
          </a:p>
        </p:txBody>
      </p:sp>
      <p:grpSp>
        <p:nvGrpSpPr>
          <p:cNvPr id="21" name="组合 20"/>
          <p:cNvGrpSpPr/>
          <p:nvPr/>
        </p:nvGrpSpPr>
        <p:grpSpPr>
          <a:xfrm>
            <a:off x="0" y="2946544"/>
            <a:ext cx="9144000" cy="54006"/>
            <a:chOff x="2190216" y="0"/>
            <a:chExt cx="7128792" cy="108012"/>
          </a:xfrm>
        </p:grpSpPr>
        <p:sp>
          <p:nvSpPr>
            <p:cNvPr id="4" name="矩形 3"/>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6942744" y="0"/>
              <a:ext cx="1188132" cy="1080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8130876" y="0"/>
              <a:ext cx="1188132" cy="1080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a:off x="5334000" y="1802309"/>
            <a:ext cx="3960683" cy="769441"/>
          </a:xfrm>
          <a:prstGeom prst="rect">
            <a:avLst/>
          </a:prstGeom>
        </p:spPr>
        <p:txBody>
          <a:bodyPr wrap="square">
            <a:spAutoFit/>
          </a:bodyPr>
          <a:lstStyle/>
          <a:p>
            <a:r>
              <a:rPr lang="en-US" altLang="zh-CN" sz="4400" b="1" dirty="0">
                <a:ln w="6350">
                  <a:noFill/>
                </a:ln>
                <a:solidFill>
                  <a:schemeClr val="tx1">
                    <a:lumMod val="50000"/>
                    <a:lumOff val="50000"/>
                  </a:schemeClr>
                </a:solidFill>
                <a:latin typeface="Impact" panose="020B0806030902050204" pitchFamily="34" charset="0"/>
                <a:ea typeface="微软雅黑" panose="020B0503020204020204" pitchFamily="34" charset="-122"/>
              </a:rPr>
              <a:t>Backgrounds</a:t>
            </a:r>
          </a:p>
        </p:txBody>
      </p:sp>
      <p:sp>
        <p:nvSpPr>
          <p:cNvPr id="41" name="矩形 40"/>
          <p:cNvSpPr/>
          <p:nvPr/>
        </p:nvSpPr>
        <p:spPr>
          <a:xfrm>
            <a:off x="4573570" y="1790523"/>
            <a:ext cx="790518" cy="769441"/>
          </a:xfrm>
          <a:prstGeom prst="rect">
            <a:avLst/>
          </a:prstGeom>
        </p:spPr>
        <p:txBody>
          <a:bodyPr wrap="square">
            <a:spAutoFit/>
          </a:bodyPr>
          <a:lstStyle/>
          <a:p>
            <a:pPr algn="ctr"/>
            <a:r>
              <a:rPr lang="en-US" altLang="zh-CN" sz="4400" dirty="0">
                <a:ln w="6350">
                  <a:noFill/>
                </a:ln>
                <a:solidFill>
                  <a:schemeClr val="bg1">
                    <a:lumMod val="50000"/>
                  </a:schemeClr>
                </a:solidFill>
                <a:latin typeface="Impact" panose="020B0806030902050204" pitchFamily="34" charset="0"/>
                <a:ea typeface="微软雅黑" panose="020B0503020204020204" pitchFamily="34" charset="-122"/>
              </a:rPr>
              <a:t>01</a:t>
            </a:r>
            <a:endParaRPr lang="zh-CN" altLang="en-US" sz="4400" dirty="0">
              <a:ln w="6350">
                <a:noFill/>
              </a:ln>
              <a:solidFill>
                <a:schemeClr val="bg1">
                  <a:lumMod val="50000"/>
                </a:schemeClr>
              </a:solidFill>
              <a:latin typeface="Impact" panose="020B0806030902050204" pitchFamily="34" charset="0"/>
              <a:ea typeface="微软雅黑" panose="020B0503020204020204" pitchFamily="34" charset="-122"/>
            </a:endParaRPr>
          </a:p>
        </p:txBody>
      </p:sp>
      <p:grpSp>
        <p:nvGrpSpPr>
          <p:cNvPr id="47" name="组合 46"/>
          <p:cNvGrpSpPr/>
          <p:nvPr/>
        </p:nvGrpSpPr>
        <p:grpSpPr>
          <a:xfrm>
            <a:off x="0" y="2517744"/>
            <a:ext cx="9144000" cy="54006"/>
            <a:chOff x="2190216" y="0"/>
            <a:chExt cx="7128792" cy="108012"/>
          </a:xfrm>
        </p:grpSpPr>
        <p:sp>
          <p:nvSpPr>
            <p:cNvPr id="50" name="矩形 49"/>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6942744" y="0"/>
              <a:ext cx="1188132" cy="1080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8130876" y="0"/>
              <a:ext cx="1188132" cy="1080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9"/>
          <p:cNvSpPr>
            <a:spLocks noChangeArrowheads="1"/>
          </p:cNvSpPr>
          <p:nvPr/>
        </p:nvSpPr>
        <p:spPr bwMode="auto">
          <a:xfrm>
            <a:off x="416159" y="278281"/>
            <a:ext cx="277805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400" dirty="0">
                <a:solidFill>
                  <a:schemeClr val="tx1">
                    <a:lumMod val="75000"/>
                    <a:lumOff val="25000"/>
                  </a:schemeClr>
                </a:solidFill>
              </a:rPr>
              <a:t>Problems</a:t>
            </a:r>
          </a:p>
        </p:txBody>
      </p:sp>
      <p:grpSp>
        <p:nvGrpSpPr>
          <p:cNvPr id="18" name="组合 17"/>
          <p:cNvGrpSpPr/>
          <p:nvPr/>
        </p:nvGrpSpPr>
        <p:grpSpPr>
          <a:xfrm>
            <a:off x="415925" y="699770"/>
            <a:ext cx="124015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a:extLst>
              <a:ext uri="{FF2B5EF4-FFF2-40B4-BE49-F238E27FC236}">
                <a16:creationId xmlns:a16="http://schemas.microsoft.com/office/drawing/2014/main" id="{D04B54C8-5417-4548-AE15-CDD5BF771E8B}"/>
              </a:ext>
            </a:extLst>
          </p:cNvPr>
          <p:cNvPicPr>
            <a:picLocks noChangeAspect="1"/>
          </p:cNvPicPr>
          <p:nvPr/>
        </p:nvPicPr>
        <p:blipFill>
          <a:blip r:embed="rId2"/>
          <a:stretch>
            <a:fillRect/>
          </a:stretch>
        </p:blipFill>
        <p:spPr>
          <a:xfrm>
            <a:off x="1191022" y="987574"/>
            <a:ext cx="6416194" cy="3629915"/>
          </a:xfrm>
          <a:prstGeom prst="rect">
            <a:avLst/>
          </a:prstGeom>
        </p:spPr>
      </p:pic>
    </p:spTree>
    <p:extLst>
      <p:ext uri="{BB962C8B-B14F-4D97-AF65-F5344CB8AC3E}">
        <p14:creationId xmlns:p14="http://schemas.microsoft.com/office/powerpoint/2010/main" val="3544870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1475656" y="555526"/>
            <a:ext cx="6192688" cy="706755"/>
          </a:xfrm>
          <a:prstGeom prst="rect">
            <a:avLst/>
          </a:prstGeom>
          <a:noFill/>
        </p:spPr>
        <p:txBody>
          <a:bodyPr wrap="square" rtlCol="0">
            <a:spAutoFit/>
          </a:bodyPr>
          <a:lstStyle/>
          <a:p>
            <a:pPr algn="dist"/>
            <a:r>
              <a:rPr lang="en-US" altLang="zh-CN" sz="4000" dirty="0">
                <a:ln w="6350">
                  <a:noFill/>
                </a:ln>
                <a:solidFill>
                  <a:schemeClr val="bg1">
                    <a:lumMod val="50000"/>
                  </a:schemeClr>
                </a:solidFill>
                <a:latin typeface="微软雅黑" panose="020B0503020204020204" pitchFamily="34" charset="-122"/>
                <a:ea typeface="微软雅黑" panose="020B0503020204020204" pitchFamily="34" charset="-122"/>
              </a:rPr>
              <a:t>Garbage Classification</a:t>
            </a:r>
          </a:p>
        </p:txBody>
      </p:sp>
      <p:grpSp>
        <p:nvGrpSpPr>
          <p:cNvPr id="21" name="组合 20"/>
          <p:cNvGrpSpPr/>
          <p:nvPr/>
        </p:nvGrpSpPr>
        <p:grpSpPr>
          <a:xfrm>
            <a:off x="0" y="1347614"/>
            <a:ext cx="9144000" cy="54006"/>
            <a:chOff x="2190216" y="0"/>
            <a:chExt cx="7128792" cy="108012"/>
          </a:xfrm>
        </p:grpSpPr>
        <p:sp>
          <p:nvSpPr>
            <p:cNvPr id="4" name="矩形 3"/>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6942744" y="0"/>
              <a:ext cx="1188132" cy="1080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8130876" y="0"/>
              <a:ext cx="1188132" cy="1080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1" name="图片 10">
            <a:extLst>
              <a:ext uri="{FF2B5EF4-FFF2-40B4-BE49-F238E27FC236}">
                <a16:creationId xmlns:a16="http://schemas.microsoft.com/office/drawing/2014/main" id="{12A2A98E-3570-6641-BDBB-577A9AF2800C}"/>
              </a:ext>
            </a:extLst>
          </p:cNvPr>
          <p:cNvPicPr>
            <a:picLocks noChangeAspect="1"/>
          </p:cNvPicPr>
          <p:nvPr/>
        </p:nvPicPr>
        <p:blipFill>
          <a:blip r:embed="rId2"/>
          <a:stretch>
            <a:fillRect/>
          </a:stretch>
        </p:blipFill>
        <p:spPr>
          <a:xfrm>
            <a:off x="2328596" y="1721205"/>
            <a:ext cx="4486808" cy="3365106"/>
          </a:xfrm>
          <a:prstGeom prst="rect">
            <a:avLst/>
          </a:prstGeom>
        </p:spPr>
      </p:pic>
    </p:spTree>
    <p:extLst>
      <p:ext uri="{BB962C8B-B14F-4D97-AF65-F5344CB8AC3E}">
        <p14:creationId xmlns:p14="http://schemas.microsoft.com/office/powerpoint/2010/main" val="6875054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415925" y="987574"/>
            <a:ext cx="1626235" cy="36428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042160" y="987574"/>
            <a:ext cx="4964430" cy="3642846"/>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24"/>
          <p:cNvSpPr>
            <a:spLocks noChangeArrowheads="1"/>
          </p:cNvSpPr>
          <p:nvPr/>
        </p:nvSpPr>
        <p:spPr bwMode="auto">
          <a:xfrm>
            <a:off x="2137410" y="1141929"/>
            <a:ext cx="4753610" cy="3301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a:lnSpc>
                <a:spcPct val="120000"/>
              </a:lnSpc>
              <a:spcBef>
                <a:spcPts val="500"/>
              </a:spcBef>
            </a:pPr>
            <a:r>
              <a:rPr lang="en-US" altLang="zh-CN" dirty="0">
                <a:solidFill>
                  <a:schemeClr val="bg1">
                    <a:lumMod val="50000"/>
                  </a:schemeClr>
                </a:solidFill>
              </a:rPr>
              <a:t>Garbage classification is a reform of the traditional way of garbage collection and disposal. Faced with the increasing garbage production and the deterioration of environmental conditions, how to realize the</a:t>
            </a:r>
            <a:r>
              <a:rPr lang="zh-CN" altLang="en-US" dirty="0">
                <a:solidFill>
                  <a:schemeClr val="bg1">
                    <a:lumMod val="50000"/>
                  </a:schemeClr>
                </a:solidFill>
              </a:rPr>
              <a:t> </a:t>
            </a:r>
            <a:r>
              <a:rPr lang="en-US" altLang="zh-CN" dirty="0">
                <a:solidFill>
                  <a:schemeClr val="bg1">
                    <a:lumMod val="50000"/>
                  </a:schemeClr>
                </a:solidFill>
              </a:rPr>
              <a:t>maximum utilization of garbage resources, reduce the amount of garbage disposal and improve the quality of living environment through garbage classification management is one of the urgent problems that all countries around the world pay great attention to.</a:t>
            </a:r>
          </a:p>
        </p:txBody>
      </p:sp>
      <p:sp>
        <p:nvSpPr>
          <p:cNvPr id="13" name="Freeform 14"/>
          <p:cNvSpPr>
            <a:spLocks noEditPoints="1"/>
          </p:cNvSpPr>
          <p:nvPr/>
        </p:nvSpPr>
        <p:spPr bwMode="auto">
          <a:xfrm>
            <a:off x="1132365" y="1865863"/>
            <a:ext cx="221171" cy="267263"/>
          </a:xfrm>
          <a:custGeom>
            <a:avLst/>
            <a:gdLst>
              <a:gd name="T0" fmla="*/ 75 w 116"/>
              <a:gd name="T1" fmla="*/ 56 h 140"/>
              <a:gd name="T2" fmla="*/ 97 w 116"/>
              <a:gd name="T3" fmla="*/ 56 h 140"/>
              <a:gd name="T4" fmla="*/ 103 w 116"/>
              <a:gd name="T5" fmla="*/ 61 h 140"/>
              <a:gd name="T6" fmla="*/ 100 w 116"/>
              <a:gd name="T7" fmla="*/ 66 h 140"/>
              <a:gd name="T8" fmla="*/ 9 w 116"/>
              <a:gd name="T9" fmla="*/ 138 h 140"/>
              <a:gd name="T10" fmla="*/ 1 w 116"/>
              <a:gd name="T11" fmla="*/ 137 h 140"/>
              <a:gd name="T12" fmla="*/ 1 w 116"/>
              <a:gd name="T13" fmla="*/ 131 h 140"/>
              <a:gd name="T14" fmla="*/ 36 w 116"/>
              <a:gd name="T15" fmla="*/ 67 h 140"/>
              <a:gd name="T16" fmla="*/ 15 w 116"/>
              <a:gd name="T17" fmla="*/ 67 h 140"/>
              <a:gd name="T18" fmla="*/ 10 w 116"/>
              <a:gd name="T19" fmla="*/ 61 h 140"/>
              <a:gd name="T20" fmla="*/ 11 w 116"/>
              <a:gd name="T21" fmla="*/ 58 h 140"/>
              <a:gd name="T22" fmla="*/ 49 w 116"/>
              <a:gd name="T23" fmla="*/ 3 h 140"/>
              <a:gd name="T24" fmla="*/ 54 w 116"/>
              <a:gd name="T25" fmla="*/ 1 h 140"/>
              <a:gd name="T26" fmla="*/ 54 w 116"/>
              <a:gd name="T27" fmla="*/ 0 h 140"/>
              <a:gd name="T28" fmla="*/ 111 w 116"/>
              <a:gd name="T29" fmla="*/ 0 h 140"/>
              <a:gd name="T30" fmla="*/ 116 w 116"/>
              <a:gd name="T31" fmla="*/ 6 h 140"/>
              <a:gd name="T32" fmla="*/ 114 w 116"/>
              <a:gd name="T33" fmla="*/ 10 h 140"/>
              <a:gd name="T34" fmla="*/ 75 w 116"/>
              <a:gd name="T35" fmla="*/ 56 h 140"/>
              <a:gd name="T36" fmla="*/ 81 w 116"/>
              <a:gd name="T37" fmla="*/ 67 h 140"/>
              <a:gd name="T38" fmla="*/ 81 w 116"/>
              <a:gd name="T39" fmla="*/ 67 h 140"/>
              <a:gd name="T40" fmla="*/ 63 w 116"/>
              <a:gd name="T41" fmla="*/ 67 h 140"/>
              <a:gd name="T42" fmla="*/ 63 w 116"/>
              <a:gd name="T43" fmla="*/ 67 h 140"/>
              <a:gd name="T44" fmla="*/ 60 w 116"/>
              <a:gd name="T45" fmla="*/ 65 h 140"/>
              <a:gd name="T46" fmla="*/ 59 w 116"/>
              <a:gd name="T47" fmla="*/ 58 h 140"/>
              <a:gd name="T48" fmla="*/ 99 w 116"/>
              <a:gd name="T49" fmla="*/ 11 h 140"/>
              <a:gd name="T50" fmla="*/ 57 w 116"/>
              <a:gd name="T51" fmla="*/ 11 h 140"/>
              <a:gd name="T52" fmla="*/ 26 w 116"/>
              <a:gd name="T53" fmla="*/ 56 h 140"/>
              <a:gd name="T54" fmla="*/ 45 w 116"/>
              <a:gd name="T55" fmla="*/ 56 h 140"/>
              <a:gd name="T56" fmla="*/ 45 w 116"/>
              <a:gd name="T57" fmla="*/ 56 h 140"/>
              <a:gd name="T58" fmla="*/ 48 w 116"/>
              <a:gd name="T59" fmla="*/ 56 h 140"/>
              <a:gd name="T60" fmla="*/ 50 w 116"/>
              <a:gd name="T61" fmla="*/ 64 h 140"/>
              <a:gd name="T62" fmla="*/ 23 w 116"/>
              <a:gd name="T63" fmla="*/ 113 h 140"/>
              <a:gd name="T64" fmla="*/ 81 w 116"/>
              <a:gd name="T65" fmla="*/ 6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6" h="140">
                <a:moveTo>
                  <a:pt x="75" y="56"/>
                </a:moveTo>
                <a:cubicBezTo>
                  <a:pt x="97" y="56"/>
                  <a:pt x="97" y="56"/>
                  <a:pt x="97" y="56"/>
                </a:cubicBezTo>
                <a:cubicBezTo>
                  <a:pt x="100" y="56"/>
                  <a:pt x="103" y="58"/>
                  <a:pt x="103" y="61"/>
                </a:cubicBezTo>
                <a:cubicBezTo>
                  <a:pt x="103" y="63"/>
                  <a:pt x="102" y="65"/>
                  <a:pt x="100" y="66"/>
                </a:cubicBezTo>
                <a:cubicBezTo>
                  <a:pt x="9" y="138"/>
                  <a:pt x="9" y="138"/>
                  <a:pt x="9" y="138"/>
                </a:cubicBezTo>
                <a:cubicBezTo>
                  <a:pt x="6" y="140"/>
                  <a:pt x="3" y="140"/>
                  <a:pt x="1" y="137"/>
                </a:cubicBezTo>
                <a:cubicBezTo>
                  <a:pt x="0" y="136"/>
                  <a:pt x="0" y="133"/>
                  <a:pt x="1" y="131"/>
                </a:cubicBezTo>
                <a:cubicBezTo>
                  <a:pt x="36" y="67"/>
                  <a:pt x="36" y="67"/>
                  <a:pt x="36" y="67"/>
                </a:cubicBezTo>
                <a:cubicBezTo>
                  <a:pt x="15" y="67"/>
                  <a:pt x="15" y="67"/>
                  <a:pt x="15" y="67"/>
                </a:cubicBezTo>
                <a:cubicBezTo>
                  <a:pt x="12" y="67"/>
                  <a:pt x="10" y="64"/>
                  <a:pt x="10" y="61"/>
                </a:cubicBezTo>
                <a:cubicBezTo>
                  <a:pt x="10" y="60"/>
                  <a:pt x="10" y="59"/>
                  <a:pt x="11" y="58"/>
                </a:cubicBezTo>
                <a:cubicBezTo>
                  <a:pt x="49" y="3"/>
                  <a:pt x="49" y="3"/>
                  <a:pt x="49" y="3"/>
                </a:cubicBezTo>
                <a:cubicBezTo>
                  <a:pt x="50" y="1"/>
                  <a:pt x="52" y="1"/>
                  <a:pt x="54" y="1"/>
                </a:cubicBezTo>
                <a:cubicBezTo>
                  <a:pt x="54" y="0"/>
                  <a:pt x="54" y="0"/>
                  <a:pt x="54" y="0"/>
                </a:cubicBezTo>
                <a:cubicBezTo>
                  <a:pt x="111" y="0"/>
                  <a:pt x="111" y="0"/>
                  <a:pt x="111" y="0"/>
                </a:cubicBezTo>
                <a:cubicBezTo>
                  <a:pt x="114" y="0"/>
                  <a:pt x="116" y="3"/>
                  <a:pt x="116" y="6"/>
                </a:cubicBezTo>
                <a:cubicBezTo>
                  <a:pt x="116" y="7"/>
                  <a:pt x="115" y="9"/>
                  <a:pt x="114" y="10"/>
                </a:cubicBezTo>
                <a:cubicBezTo>
                  <a:pt x="75" y="56"/>
                  <a:pt x="75" y="56"/>
                  <a:pt x="75" y="56"/>
                </a:cubicBezTo>
                <a:close/>
                <a:moveTo>
                  <a:pt x="81" y="67"/>
                </a:moveTo>
                <a:cubicBezTo>
                  <a:pt x="81" y="67"/>
                  <a:pt x="81" y="67"/>
                  <a:pt x="81" y="67"/>
                </a:cubicBezTo>
                <a:cubicBezTo>
                  <a:pt x="63" y="67"/>
                  <a:pt x="63" y="67"/>
                  <a:pt x="63" y="67"/>
                </a:cubicBezTo>
                <a:cubicBezTo>
                  <a:pt x="63" y="67"/>
                  <a:pt x="63" y="67"/>
                  <a:pt x="63" y="67"/>
                </a:cubicBezTo>
                <a:cubicBezTo>
                  <a:pt x="62" y="67"/>
                  <a:pt x="61" y="66"/>
                  <a:pt x="60" y="65"/>
                </a:cubicBezTo>
                <a:cubicBezTo>
                  <a:pt x="57" y="63"/>
                  <a:pt x="57" y="60"/>
                  <a:pt x="59" y="58"/>
                </a:cubicBezTo>
                <a:cubicBezTo>
                  <a:pt x="99" y="11"/>
                  <a:pt x="99" y="11"/>
                  <a:pt x="99" y="11"/>
                </a:cubicBezTo>
                <a:cubicBezTo>
                  <a:pt x="57" y="11"/>
                  <a:pt x="57" y="11"/>
                  <a:pt x="57" y="11"/>
                </a:cubicBezTo>
                <a:cubicBezTo>
                  <a:pt x="26" y="56"/>
                  <a:pt x="26" y="56"/>
                  <a:pt x="26" y="56"/>
                </a:cubicBezTo>
                <a:cubicBezTo>
                  <a:pt x="45" y="56"/>
                  <a:pt x="45" y="56"/>
                  <a:pt x="45" y="56"/>
                </a:cubicBezTo>
                <a:cubicBezTo>
                  <a:pt x="45" y="56"/>
                  <a:pt x="45" y="56"/>
                  <a:pt x="45" y="56"/>
                </a:cubicBezTo>
                <a:cubicBezTo>
                  <a:pt x="46" y="56"/>
                  <a:pt x="47" y="56"/>
                  <a:pt x="48" y="56"/>
                </a:cubicBezTo>
                <a:cubicBezTo>
                  <a:pt x="51" y="58"/>
                  <a:pt x="52" y="61"/>
                  <a:pt x="50" y="64"/>
                </a:cubicBezTo>
                <a:cubicBezTo>
                  <a:pt x="23" y="113"/>
                  <a:pt x="23" y="113"/>
                  <a:pt x="23" y="113"/>
                </a:cubicBezTo>
                <a:cubicBezTo>
                  <a:pt x="81" y="67"/>
                  <a:pt x="81" y="67"/>
                  <a:pt x="81" y="6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9"/>
          <p:cNvSpPr>
            <a:spLocks noEditPoints="1"/>
          </p:cNvSpPr>
          <p:nvPr/>
        </p:nvSpPr>
        <p:spPr bwMode="auto">
          <a:xfrm>
            <a:off x="1108495" y="3709705"/>
            <a:ext cx="267181" cy="269686"/>
          </a:xfrm>
          <a:custGeom>
            <a:avLst/>
            <a:gdLst>
              <a:gd name="T0" fmla="*/ 116 w 140"/>
              <a:gd name="T1" fmla="*/ 2 h 141"/>
              <a:gd name="T2" fmla="*/ 122 w 140"/>
              <a:gd name="T3" fmla="*/ 3 h 141"/>
              <a:gd name="T4" fmla="*/ 122 w 140"/>
              <a:gd name="T5" fmla="*/ 3 h 141"/>
              <a:gd name="T6" fmla="*/ 138 w 140"/>
              <a:gd name="T7" fmla="*/ 19 h 141"/>
              <a:gd name="T8" fmla="*/ 138 w 140"/>
              <a:gd name="T9" fmla="*/ 19 h 141"/>
              <a:gd name="T10" fmla="*/ 139 w 140"/>
              <a:gd name="T11" fmla="*/ 25 h 141"/>
              <a:gd name="T12" fmla="*/ 118 w 140"/>
              <a:gd name="T13" fmla="*/ 43 h 141"/>
              <a:gd name="T14" fmla="*/ 103 w 140"/>
              <a:gd name="T15" fmla="*/ 46 h 141"/>
              <a:gd name="T16" fmla="*/ 99 w 140"/>
              <a:gd name="T17" fmla="*/ 102 h 141"/>
              <a:gd name="T18" fmla="*/ 69 w 140"/>
              <a:gd name="T19" fmla="*/ 115 h 141"/>
              <a:gd name="T20" fmla="*/ 26 w 140"/>
              <a:gd name="T21" fmla="*/ 72 h 141"/>
              <a:gd name="T22" fmla="*/ 69 w 140"/>
              <a:gd name="T23" fmla="*/ 29 h 141"/>
              <a:gd name="T24" fmla="*/ 100 w 140"/>
              <a:gd name="T25" fmla="*/ 33 h 141"/>
              <a:gd name="T26" fmla="*/ 98 w 140"/>
              <a:gd name="T27" fmla="*/ 20 h 141"/>
              <a:gd name="T28" fmla="*/ 124 w 140"/>
              <a:gd name="T29" fmla="*/ 55 h 141"/>
              <a:gd name="T30" fmla="*/ 135 w 140"/>
              <a:gd name="T31" fmla="*/ 52 h 141"/>
              <a:gd name="T32" fmla="*/ 138 w 140"/>
              <a:gd name="T33" fmla="*/ 72 h 141"/>
              <a:gd name="T34" fmla="*/ 69 w 140"/>
              <a:gd name="T35" fmla="*/ 141 h 141"/>
              <a:gd name="T36" fmla="*/ 0 w 140"/>
              <a:gd name="T37" fmla="*/ 72 h 141"/>
              <a:gd name="T38" fmla="*/ 69 w 140"/>
              <a:gd name="T39" fmla="*/ 3 h 141"/>
              <a:gd name="T40" fmla="*/ 89 w 140"/>
              <a:gd name="T41" fmla="*/ 6 h 141"/>
              <a:gd name="T42" fmla="*/ 86 w 140"/>
              <a:gd name="T43" fmla="*/ 16 h 141"/>
              <a:gd name="T44" fmla="*/ 69 w 140"/>
              <a:gd name="T45" fmla="*/ 14 h 141"/>
              <a:gd name="T46" fmla="*/ 11 w 140"/>
              <a:gd name="T47" fmla="*/ 72 h 141"/>
              <a:gd name="T48" fmla="*/ 69 w 140"/>
              <a:gd name="T49" fmla="*/ 130 h 141"/>
              <a:gd name="T50" fmla="*/ 127 w 140"/>
              <a:gd name="T51" fmla="*/ 72 h 141"/>
              <a:gd name="T52" fmla="*/ 124 w 140"/>
              <a:gd name="T53" fmla="*/ 55 h 141"/>
              <a:gd name="T54" fmla="*/ 69 w 140"/>
              <a:gd name="T55" fmla="*/ 52 h 141"/>
              <a:gd name="T56" fmla="*/ 90 w 140"/>
              <a:gd name="T57" fmla="*/ 43 h 141"/>
              <a:gd name="T58" fmla="*/ 43 w 140"/>
              <a:gd name="T59" fmla="*/ 46 h 141"/>
              <a:gd name="T60" fmla="*/ 43 w 140"/>
              <a:gd name="T61" fmla="*/ 46 h 141"/>
              <a:gd name="T62" fmla="*/ 43 w 140"/>
              <a:gd name="T63" fmla="*/ 98 h 141"/>
              <a:gd name="T64" fmla="*/ 94 w 140"/>
              <a:gd name="T65" fmla="*/ 98 h 141"/>
              <a:gd name="T66" fmla="*/ 105 w 140"/>
              <a:gd name="T67" fmla="*/ 72 h 141"/>
              <a:gd name="T68" fmla="*/ 86 w 140"/>
              <a:gd name="T69" fmla="*/ 62 h 141"/>
              <a:gd name="T70" fmla="*/ 83 w 140"/>
              <a:gd name="T71" fmla="*/ 86 h 141"/>
              <a:gd name="T72" fmla="*/ 69 w 140"/>
              <a:gd name="T73" fmla="*/ 92 h 141"/>
              <a:gd name="T74" fmla="*/ 55 w 140"/>
              <a:gd name="T75" fmla="*/ 86 h 141"/>
              <a:gd name="T76" fmla="*/ 55 w 140"/>
              <a:gd name="T77" fmla="*/ 58 h 141"/>
              <a:gd name="T78" fmla="*/ 69 w 140"/>
              <a:gd name="T79" fmla="*/ 52 h 141"/>
              <a:gd name="T80" fmla="*/ 73 w 140"/>
              <a:gd name="T81" fmla="*/ 60 h 141"/>
              <a:gd name="T82" fmla="*/ 60 w 140"/>
              <a:gd name="T83" fmla="*/ 63 h 141"/>
              <a:gd name="T84" fmla="*/ 56 w 140"/>
              <a:gd name="T85" fmla="*/ 72 h 141"/>
              <a:gd name="T86" fmla="*/ 69 w 140"/>
              <a:gd name="T87" fmla="*/ 85 h 141"/>
              <a:gd name="T88" fmla="*/ 78 w 140"/>
              <a:gd name="T89" fmla="*/ 81 h 141"/>
              <a:gd name="T90" fmla="*/ 81 w 140"/>
              <a:gd name="T91" fmla="*/ 68 h 141"/>
              <a:gd name="T92" fmla="*/ 65 w 140"/>
              <a:gd name="T93" fmla="*/ 76 h 141"/>
              <a:gd name="T94" fmla="*/ 73 w 140"/>
              <a:gd name="T95" fmla="*/ 60 h 141"/>
              <a:gd name="T96" fmla="*/ 117 w 140"/>
              <a:gd name="T97" fmla="*/ 10 h 141"/>
              <a:gd name="T98" fmla="*/ 106 w 140"/>
              <a:gd name="T99" fmla="*/ 30 h 141"/>
              <a:gd name="T100" fmla="*/ 117 w 140"/>
              <a:gd name="T101" fmla="*/ 10 h 141"/>
              <a:gd name="T102" fmla="*/ 123 w 140"/>
              <a:gd name="T103" fmla="*/ 22 h 141"/>
              <a:gd name="T104" fmla="*/ 118 w 140"/>
              <a:gd name="T105" fmla="*/ 37 h 141"/>
              <a:gd name="T106" fmla="*/ 123 w 140"/>
              <a:gd name="T107" fmla="*/ 2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0" h="141">
                <a:moveTo>
                  <a:pt x="98" y="20"/>
                </a:moveTo>
                <a:cubicBezTo>
                  <a:pt x="116" y="2"/>
                  <a:pt x="116" y="2"/>
                  <a:pt x="116" y="2"/>
                </a:cubicBezTo>
                <a:cubicBezTo>
                  <a:pt x="118" y="0"/>
                  <a:pt x="120" y="0"/>
                  <a:pt x="121" y="2"/>
                </a:cubicBezTo>
                <a:cubicBezTo>
                  <a:pt x="121" y="2"/>
                  <a:pt x="122" y="3"/>
                  <a:pt x="122" y="3"/>
                </a:cubicBezTo>
                <a:cubicBezTo>
                  <a:pt x="122" y="3"/>
                  <a:pt x="122" y="3"/>
                  <a:pt x="122" y="3"/>
                </a:cubicBezTo>
                <a:cubicBezTo>
                  <a:pt x="122" y="3"/>
                  <a:pt x="122" y="3"/>
                  <a:pt x="122" y="3"/>
                </a:cubicBezTo>
                <a:cubicBezTo>
                  <a:pt x="125" y="16"/>
                  <a:pt x="125" y="16"/>
                  <a:pt x="125" y="16"/>
                </a:cubicBezTo>
                <a:cubicBezTo>
                  <a:pt x="138" y="19"/>
                  <a:pt x="138" y="19"/>
                  <a:pt x="138" y="19"/>
                </a:cubicBezTo>
                <a:cubicBezTo>
                  <a:pt x="138" y="19"/>
                  <a:pt x="138" y="19"/>
                  <a:pt x="138" y="19"/>
                </a:cubicBezTo>
                <a:cubicBezTo>
                  <a:pt x="138" y="19"/>
                  <a:pt x="138" y="19"/>
                  <a:pt x="138" y="19"/>
                </a:cubicBezTo>
                <a:cubicBezTo>
                  <a:pt x="138" y="19"/>
                  <a:pt x="139" y="19"/>
                  <a:pt x="139" y="20"/>
                </a:cubicBezTo>
                <a:cubicBezTo>
                  <a:pt x="140" y="21"/>
                  <a:pt x="140" y="23"/>
                  <a:pt x="139" y="25"/>
                </a:cubicBezTo>
                <a:cubicBezTo>
                  <a:pt x="121" y="43"/>
                  <a:pt x="121" y="43"/>
                  <a:pt x="121" y="43"/>
                </a:cubicBezTo>
                <a:cubicBezTo>
                  <a:pt x="120" y="43"/>
                  <a:pt x="119" y="44"/>
                  <a:pt x="118" y="43"/>
                </a:cubicBezTo>
                <a:cubicBezTo>
                  <a:pt x="108" y="41"/>
                  <a:pt x="108" y="41"/>
                  <a:pt x="108" y="41"/>
                </a:cubicBezTo>
                <a:cubicBezTo>
                  <a:pt x="103" y="46"/>
                  <a:pt x="103" y="46"/>
                  <a:pt x="103" y="46"/>
                </a:cubicBezTo>
                <a:cubicBezTo>
                  <a:pt x="108" y="53"/>
                  <a:pt x="112" y="62"/>
                  <a:pt x="112" y="72"/>
                </a:cubicBezTo>
                <a:cubicBezTo>
                  <a:pt x="112" y="84"/>
                  <a:pt x="107" y="95"/>
                  <a:pt x="99" y="102"/>
                </a:cubicBezTo>
                <a:cubicBezTo>
                  <a:pt x="99" y="102"/>
                  <a:pt x="99" y="102"/>
                  <a:pt x="99" y="102"/>
                </a:cubicBezTo>
                <a:cubicBezTo>
                  <a:pt x="91" y="110"/>
                  <a:pt x="81" y="115"/>
                  <a:pt x="69" y="115"/>
                </a:cubicBezTo>
                <a:cubicBezTo>
                  <a:pt x="57" y="115"/>
                  <a:pt x="46" y="110"/>
                  <a:pt x="39" y="102"/>
                </a:cubicBezTo>
                <a:cubicBezTo>
                  <a:pt x="31" y="95"/>
                  <a:pt x="26" y="84"/>
                  <a:pt x="26" y="72"/>
                </a:cubicBezTo>
                <a:cubicBezTo>
                  <a:pt x="26" y="60"/>
                  <a:pt x="31" y="50"/>
                  <a:pt x="39" y="42"/>
                </a:cubicBezTo>
                <a:cubicBezTo>
                  <a:pt x="46" y="34"/>
                  <a:pt x="57" y="29"/>
                  <a:pt x="69" y="29"/>
                </a:cubicBezTo>
                <a:cubicBezTo>
                  <a:pt x="79" y="29"/>
                  <a:pt x="88" y="33"/>
                  <a:pt x="95" y="38"/>
                </a:cubicBezTo>
                <a:cubicBezTo>
                  <a:pt x="100" y="33"/>
                  <a:pt x="100" y="33"/>
                  <a:pt x="100" y="33"/>
                </a:cubicBezTo>
                <a:cubicBezTo>
                  <a:pt x="98" y="23"/>
                  <a:pt x="98" y="23"/>
                  <a:pt x="98" y="23"/>
                </a:cubicBezTo>
                <a:cubicBezTo>
                  <a:pt x="97" y="22"/>
                  <a:pt x="98" y="21"/>
                  <a:pt x="98" y="20"/>
                </a:cubicBezTo>
                <a:close/>
                <a:moveTo>
                  <a:pt x="124" y="55"/>
                </a:moveTo>
                <a:cubicBezTo>
                  <a:pt x="124" y="55"/>
                  <a:pt x="124" y="55"/>
                  <a:pt x="124" y="55"/>
                </a:cubicBezTo>
                <a:cubicBezTo>
                  <a:pt x="124" y="52"/>
                  <a:pt x="125" y="49"/>
                  <a:pt x="128" y="48"/>
                </a:cubicBezTo>
                <a:cubicBezTo>
                  <a:pt x="131" y="47"/>
                  <a:pt x="134" y="49"/>
                  <a:pt x="135" y="52"/>
                </a:cubicBezTo>
                <a:cubicBezTo>
                  <a:pt x="136" y="55"/>
                  <a:pt x="137" y="58"/>
                  <a:pt x="137" y="62"/>
                </a:cubicBezTo>
                <a:cubicBezTo>
                  <a:pt x="138" y="65"/>
                  <a:pt x="138" y="69"/>
                  <a:pt x="138" y="72"/>
                </a:cubicBezTo>
                <a:cubicBezTo>
                  <a:pt x="138" y="91"/>
                  <a:pt x="130" y="108"/>
                  <a:pt x="118" y="121"/>
                </a:cubicBezTo>
                <a:cubicBezTo>
                  <a:pt x="105" y="133"/>
                  <a:pt x="88" y="141"/>
                  <a:pt x="69" y="141"/>
                </a:cubicBezTo>
                <a:cubicBezTo>
                  <a:pt x="50" y="141"/>
                  <a:pt x="33" y="133"/>
                  <a:pt x="20" y="121"/>
                </a:cubicBezTo>
                <a:cubicBezTo>
                  <a:pt x="8" y="108"/>
                  <a:pt x="0" y="91"/>
                  <a:pt x="0" y="72"/>
                </a:cubicBezTo>
                <a:cubicBezTo>
                  <a:pt x="0" y="53"/>
                  <a:pt x="8" y="36"/>
                  <a:pt x="20" y="23"/>
                </a:cubicBezTo>
                <a:cubicBezTo>
                  <a:pt x="33" y="11"/>
                  <a:pt x="50" y="3"/>
                  <a:pt x="69" y="3"/>
                </a:cubicBezTo>
                <a:cubicBezTo>
                  <a:pt x="72" y="3"/>
                  <a:pt x="76" y="3"/>
                  <a:pt x="79" y="4"/>
                </a:cubicBezTo>
                <a:cubicBezTo>
                  <a:pt x="82" y="4"/>
                  <a:pt x="86" y="5"/>
                  <a:pt x="89" y="6"/>
                </a:cubicBezTo>
                <a:cubicBezTo>
                  <a:pt x="92" y="7"/>
                  <a:pt x="93" y="10"/>
                  <a:pt x="93" y="13"/>
                </a:cubicBezTo>
                <a:cubicBezTo>
                  <a:pt x="92" y="16"/>
                  <a:pt x="89" y="17"/>
                  <a:pt x="86" y="16"/>
                </a:cubicBezTo>
                <a:cubicBezTo>
                  <a:pt x="83" y="16"/>
                  <a:pt x="80" y="15"/>
                  <a:pt x="77" y="15"/>
                </a:cubicBezTo>
                <a:cubicBezTo>
                  <a:pt x="75" y="14"/>
                  <a:pt x="72" y="14"/>
                  <a:pt x="69" y="14"/>
                </a:cubicBezTo>
                <a:cubicBezTo>
                  <a:pt x="53" y="14"/>
                  <a:pt x="38" y="21"/>
                  <a:pt x="28" y="31"/>
                </a:cubicBezTo>
                <a:cubicBezTo>
                  <a:pt x="17" y="42"/>
                  <a:pt x="11" y="56"/>
                  <a:pt x="11" y="72"/>
                </a:cubicBezTo>
                <a:cubicBezTo>
                  <a:pt x="11" y="88"/>
                  <a:pt x="17" y="103"/>
                  <a:pt x="28" y="113"/>
                </a:cubicBezTo>
                <a:cubicBezTo>
                  <a:pt x="38" y="124"/>
                  <a:pt x="53" y="130"/>
                  <a:pt x="69" y="130"/>
                </a:cubicBezTo>
                <a:cubicBezTo>
                  <a:pt x="85" y="130"/>
                  <a:pt x="99" y="124"/>
                  <a:pt x="110" y="113"/>
                </a:cubicBezTo>
                <a:cubicBezTo>
                  <a:pt x="120" y="103"/>
                  <a:pt x="127" y="88"/>
                  <a:pt x="127" y="72"/>
                </a:cubicBezTo>
                <a:cubicBezTo>
                  <a:pt x="127" y="69"/>
                  <a:pt x="127" y="66"/>
                  <a:pt x="126" y="64"/>
                </a:cubicBezTo>
                <a:cubicBezTo>
                  <a:pt x="126" y="61"/>
                  <a:pt x="125" y="58"/>
                  <a:pt x="124" y="55"/>
                </a:cubicBezTo>
                <a:close/>
                <a:moveTo>
                  <a:pt x="69" y="52"/>
                </a:moveTo>
                <a:cubicBezTo>
                  <a:pt x="69" y="52"/>
                  <a:pt x="69" y="52"/>
                  <a:pt x="69" y="52"/>
                </a:cubicBezTo>
                <a:cubicBezTo>
                  <a:pt x="72" y="52"/>
                  <a:pt x="76" y="53"/>
                  <a:pt x="78" y="55"/>
                </a:cubicBezTo>
                <a:cubicBezTo>
                  <a:pt x="90" y="43"/>
                  <a:pt x="90" y="43"/>
                  <a:pt x="90" y="43"/>
                </a:cubicBezTo>
                <a:cubicBezTo>
                  <a:pt x="84" y="38"/>
                  <a:pt x="77" y="36"/>
                  <a:pt x="69" y="36"/>
                </a:cubicBezTo>
                <a:cubicBezTo>
                  <a:pt x="59" y="36"/>
                  <a:pt x="50" y="40"/>
                  <a:pt x="43" y="46"/>
                </a:cubicBezTo>
                <a:cubicBezTo>
                  <a:pt x="43" y="46"/>
                  <a:pt x="43" y="46"/>
                  <a:pt x="43" y="46"/>
                </a:cubicBezTo>
                <a:cubicBezTo>
                  <a:pt x="43" y="46"/>
                  <a:pt x="43" y="46"/>
                  <a:pt x="43" y="46"/>
                </a:cubicBezTo>
                <a:cubicBezTo>
                  <a:pt x="37" y="53"/>
                  <a:pt x="33" y="62"/>
                  <a:pt x="33" y="72"/>
                </a:cubicBezTo>
                <a:cubicBezTo>
                  <a:pt x="33" y="82"/>
                  <a:pt x="37" y="91"/>
                  <a:pt x="43" y="98"/>
                </a:cubicBezTo>
                <a:cubicBezTo>
                  <a:pt x="50" y="104"/>
                  <a:pt x="59" y="108"/>
                  <a:pt x="69" y="108"/>
                </a:cubicBezTo>
                <a:cubicBezTo>
                  <a:pt x="79" y="108"/>
                  <a:pt x="88" y="104"/>
                  <a:pt x="94" y="98"/>
                </a:cubicBezTo>
                <a:cubicBezTo>
                  <a:pt x="95" y="98"/>
                  <a:pt x="95" y="98"/>
                  <a:pt x="95" y="98"/>
                </a:cubicBezTo>
                <a:cubicBezTo>
                  <a:pt x="101" y="91"/>
                  <a:pt x="105" y="82"/>
                  <a:pt x="105" y="72"/>
                </a:cubicBezTo>
                <a:cubicBezTo>
                  <a:pt x="105" y="64"/>
                  <a:pt x="103" y="57"/>
                  <a:pt x="98" y="51"/>
                </a:cubicBezTo>
                <a:cubicBezTo>
                  <a:pt x="86" y="62"/>
                  <a:pt x="86" y="62"/>
                  <a:pt x="86" y="62"/>
                </a:cubicBezTo>
                <a:cubicBezTo>
                  <a:pt x="88" y="65"/>
                  <a:pt x="89" y="69"/>
                  <a:pt x="89" y="72"/>
                </a:cubicBezTo>
                <a:cubicBezTo>
                  <a:pt x="89" y="77"/>
                  <a:pt x="86" y="82"/>
                  <a:pt x="83" y="86"/>
                </a:cubicBezTo>
                <a:cubicBezTo>
                  <a:pt x="83" y="86"/>
                  <a:pt x="83" y="86"/>
                  <a:pt x="83" y="86"/>
                </a:cubicBezTo>
                <a:cubicBezTo>
                  <a:pt x="79" y="90"/>
                  <a:pt x="74" y="92"/>
                  <a:pt x="69" y="92"/>
                </a:cubicBezTo>
                <a:cubicBezTo>
                  <a:pt x="63" y="92"/>
                  <a:pt x="59" y="90"/>
                  <a:pt x="55" y="86"/>
                </a:cubicBezTo>
                <a:cubicBezTo>
                  <a:pt x="55" y="86"/>
                  <a:pt x="55" y="86"/>
                  <a:pt x="55" y="86"/>
                </a:cubicBezTo>
                <a:cubicBezTo>
                  <a:pt x="51" y="82"/>
                  <a:pt x="49" y="78"/>
                  <a:pt x="49" y="72"/>
                </a:cubicBezTo>
                <a:cubicBezTo>
                  <a:pt x="49" y="67"/>
                  <a:pt x="51" y="62"/>
                  <a:pt x="55" y="58"/>
                </a:cubicBezTo>
                <a:cubicBezTo>
                  <a:pt x="55" y="58"/>
                  <a:pt x="55" y="58"/>
                  <a:pt x="55" y="58"/>
                </a:cubicBezTo>
                <a:cubicBezTo>
                  <a:pt x="59" y="55"/>
                  <a:pt x="63" y="52"/>
                  <a:pt x="69" y="52"/>
                </a:cubicBezTo>
                <a:close/>
                <a:moveTo>
                  <a:pt x="73" y="60"/>
                </a:moveTo>
                <a:cubicBezTo>
                  <a:pt x="73" y="60"/>
                  <a:pt x="73" y="60"/>
                  <a:pt x="73" y="60"/>
                </a:cubicBezTo>
                <a:cubicBezTo>
                  <a:pt x="72" y="59"/>
                  <a:pt x="71" y="59"/>
                  <a:pt x="69" y="59"/>
                </a:cubicBezTo>
                <a:cubicBezTo>
                  <a:pt x="65" y="59"/>
                  <a:pt x="62" y="60"/>
                  <a:pt x="60" y="63"/>
                </a:cubicBezTo>
                <a:cubicBezTo>
                  <a:pt x="60" y="63"/>
                  <a:pt x="60" y="63"/>
                  <a:pt x="60" y="63"/>
                </a:cubicBezTo>
                <a:cubicBezTo>
                  <a:pt x="57" y="65"/>
                  <a:pt x="56" y="68"/>
                  <a:pt x="56" y="72"/>
                </a:cubicBezTo>
                <a:cubicBezTo>
                  <a:pt x="56" y="76"/>
                  <a:pt x="57" y="79"/>
                  <a:pt x="60" y="81"/>
                </a:cubicBezTo>
                <a:cubicBezTo>
                  <a:pt x="62" y="84"/>
                  <a:pt x="65" y="85"/>
                  <a:pt x="69" y="85"/>
                </a:cubicBezTo>
                <a:cubicBezTo>
                  <a:pt x="73" y="85"/>
                  <a:pt x="76" y="84"/>
                  <a:pt x="78" y="81"/>
                </a:cubicBezTo>
                <a:cubicBezTo>
                  <a:pt x="78" y="81"/>
                  <a:pt x="78" y="81"/>
                  <a:pt x="78" y="81"/>
                </a:cubicBezTo>
                <a:cubicBezTo>
                  <a:pt x="81" y="79"/>
                  <a:pt x="82" y="76"/>
                  <a:pt x="82" y="72"/>
                </a:cubicBezTo>
                <a:cubicBezTo>
                  <a:pt x="82" y="70"/>
                  <a:pt x="82" y="69"/>
                  <a:pt x="81" y="68"/>
                </a:cubicBezTo>
                <a:cubicBezTo>
                  <a:pt x="73" y="76"/>
                  <a:pt x="73" y="76"/>
                  <a:pt x="73" y="76"/>
                </a:cubicBezTo>
                <a:cubicBezTo>
                  <a:pt x="71" y="78"/>
                  <a:pt x="67" y="78"/>
                  <a:pt x="65" y="76"/>
                </a:cubicBezTo>
                <a:cubicBezTo>
                  <a:pt x="63" y="74"/>
                  <a:pt x="63" y="70"/>
                  <a:pt x="65" y="68"/>
                </a:cubicBezTo>
                <a:cubicBezTo>
                  <a:pt x="73" y="60"/>
                  <a:pt x="73" y="60"/>
                  <a:pt x="73" y="60"/>
                </a:cubicBezTo>
                <a:close/>
                <a:moveTo>
                  <a:pt x="117" y="10"/>
                </a:moveTo>
                <a:cubicBezTo>
                  <a:pt x="117" y="10"/>
                  <a:pt x="117" y="10"/>
                  <a:pt x="117" y="10"/>
                </a:cubicBezTo>
                <a:cubicBezTo>
                  <a:pt x="104" y="23"/>
                  <a:pt x="104" y="23"/>
                  <a:pt x="104" y="23"/>
                </a:cubicBezTo>
                <a:cubicBezTo>
                  <a:pt x="106" y="30"/>
                  <a:pt x="106" y="30"/>
                  <a:pt x="106" y="30"/>
                </a:cubicBezTo>
                <a:cubicBezTo>
                  <a:pt x="119" y="17"/>
                  <a:pt x="119" y="17"/>
                  <a:pt x="119" y="17"/>
                </a:cubicBezTo>
                <a:cubicBezTo>
                  <a:pt x="117" y="10"/>
                  <a:pt x="117" y="10"/>
                  <a:pt x="117" y="10"/>
                </a:cubicBezTo>
                <a:close/>
                <a:moveTo>
                  <a:pt x="123" y="22"/>
                </a:moveTo>
                <a:cubicBezTo>
                  <a:pt x="123" y="22"/>
                  <a:pt x="123" y="22"/>
                  <a:pt x="123" y="22"/>
                </a:cubicBezTo>
                <a:cubicBezTo>
                  <a:pt x="111" y="35"/>
                  <a:pt x="111" y="35"/>
                  <a:pt x="111" y="35"/>
                </a:cubicBezTo>
                <a:cubicBezTo>
                  <a:pt x="118" y="37"/>
                  <a:pt x="118" y="37"/>
                  <a:pt x="118" y="37"/>
                </a:cubicBezTo>
                <a:cubicBezTo>
                  <a:pt x="131" y="24"/>
                  <a:pt x="131" y="24"/>
                  <a:pt x="131" y="24"/>
                </a:cubicBezTo>
                <a:cubicBezTo>
                  <a:pt x="123" y="22"/>
                  <a:pt x="123" y="22"/>
                  <a:pt x="123"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Rectangle 39"/>
          <p:cNvSpPr>
            <a:spLocks noChangeArrowheads="1"/>
          </p:cNvSpPr>
          <p:nvPr/>
        </p:nvSpPr>
        <p:spPr bwMode="auto">
          <a:xfrm>
            <a:off x="415925" y="278130"/>
            <a:ext cx="415671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dirty="0">
                <a:solidFill>
                  <a:schemeClr val="bg1">
                    <a:lumMod val="50000"/>
                  </a:schemeClr>
                </a:solidFill>
                <a:latin typeface="微软雅黑" panose="020B0503020204020204" pitchFamily="34" charset="-122"/>
                <a:ea typeface="微软雅黑" panose="020B0503020204020204" pitchFamily="34" charset="-122"/>
              </a:rPr>
              <a:t>Backgrounds of the selected topic</a:t>
            </a:r>
            <a:endParaRPr lang="en-US" altLang="zh-CN" sz="2000" dirty="0">
              <a:solidFill>
                <a:schemeClr val="accent1"/>
              </a:solidFill>
              <a:latin typeface="微软雅黑" panose="020B0503020204020204" pitchFamily="34" charset="-122"/>
              <a:ea typeface="微软雅黑" panose="020B0503020204020204" pitchFamily="34" charset="-122"/>
            </a:endParaRPr>
          </a:p>
        </p:txBody>
      </p:sp>
      <p:grpSp>
        <p:nvGrpSpPr>
          <p:cNvPr id="16" name="组合 15"/>
          <p:cNvGrpSpPr/>
          <p:nvPr/>
        </p:nvGrpSpPr>
        <p:grpSpPr>
          <a:xfrm>
            <a:off x="415925" y="699770"/>
            <a:ext cx="4156710" cy="76200"/>
            <a:chOff x="0" y="2842590"/>
            <a:chExt cx="7054752" cy="89199"/>
          </a:xfrm>
        </p:grpSpPr>
        <p:sp>
          <p:nvSpPr>
            <p:cNvPr id="17" name="矩形 16"/>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a:off x="5364088" y="1815187"/>
            <a:ext cx="2112645" cy="769441"/>
          </a:xfrm>
          <a:prstGeom prst="rect">
            <a:avLst/>
          </a:prstGeom>
        </p:spPr>
        <p:txBody>
          <a:bodyPr wrap="square">
            <a:spAutoFit/>
          </a:bodyPr>
          <a:lstStyle/>
          <a:p>
            <a:r>
              <a:rPr lang="en-US" altLang="zh-CN" sz="4400" b="1" dirty="0">
                <a:ln w="6350">
                  <a:noFill/>
                </a:ln>
                <a:solidFill>
                  <a:schemeClr val="tx1">
                    <a:lumMod val="50000"/>
                    <a:lumOff val="50000"/>
                  </a:schemeClr>
                </a:solidFill>
                <a:latin typeface="Impact" panose="020B0806030902050204" pitchFamily="34" charset="0"/>
                <a:ea typeface="微软雅黑" panose="020B0503020204020204" pitchFamily="34" charset="-122"/>
              </a:rPr>
              <a:t>Our Plan</a:t>
            </a:r>
          </a:p>
        </p:txBody>
      </p:sp>
      <p:sp>
        <p:nvSpPr>
          <p:cNvPr id="41" name="矩形 40"/>
          <p:cNvSpPr/>
          <p:nvPr/>
        </p:nvSpPr>
        <p:spPr>
          <a:xfrm>
            <a:off x="4573570" y="1790523"/>
            <a:ext cx="790518" cy="768350"/>
          </a:xfrm>
          <a:prstGeom prst="rect">
            <a:avLst/>
          </a:prstGeom>
        </p:spPr>
        <p:txBody>
          <a:bodyPr wrap="square">
            <a:spAutoFit/>
          </a:bodyPr>
          <a:lstStyle/>
          <a:p>
            <a:pPr algn="ctr"/>
            <a:r>
              <a:rPr lang="en-US" altLang="zh-CN" sz="4400" dirty="0">
                <a:ln w="6350">
                  <a:noFill/>
                </a:ln>
                <a:solidFill>
                  <a:schemeClr val="bg1">
                    <a:lumMod val="50000"/>
                  </a:schemeClr>
                </a:solidFill>
                <a:latin typeface="Impact" panose="020B0806030902050204" pitchFamily="34" charset="0"/>
                <a:ea typeface="微软雅黑" panose="020B0503020204020204" pitchFamily="34" charset="-122"/>
              </a:rPr>
              <a:t>02</a:t>
            </a:r>
            <a:endParaRPr lang="zh-CN" altLang="en-US" sz="4400" dirty="0">
              <a:ln w="6350">
                <a:noFill/>
              </a:ln>
              <a:solidFill>
                <a:schemeClr val="bg1">
                  <a:lumMod val="50000"/>
                </a:schemeClr>
              </a:solidFill>
              <a:latin typeface="Impact" panose="020B0806030902050204" pitchFamily="34" charset="0"/>
              <a:ea typeface="微软雅黑" panose="020B0503020204020204" pitchFamily="34" charset="-122"/>
            </a:endParaRPr>
          </a:p>
        </p:txBody>
      </p:sp>
      <p:grpSp>
        <p:nvGrpSpPr>
          <p:cNvPr id="47" name="组合 46"/>
          <p:cNvGrpSpPr/>
          <p:nvPr/>
        </p:nvGrpSpPr>
        <p:grpSpPr>
          <a:xfrm>
            <a:off x="0" y="2517744"/>
            <a:ext cx="9144000" cy="54006"/>
            <a:chOff x="2190216" y="0"/>
            <a:chExt cx="7128792" cy="108012"/>
          </a:xfrm>
        </p:grpSpPr>
        <p:sp>
          <p:nvSpPr>
            <p:cNvPr id="50" name="矩形 49"/>
            <p:cNvSpPr/>
            <p:nvPr/>
          </p:nvSpPr>
          <p:spPr>
            <a:xfrm>
              <a:off x="2190216" y="0"/>
              <a:ext cx="1188132" cy="108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78348" y="0"/>
              <a:ext cx="1188132" cy="1080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4566480" y="0"/>
              <a:ext cx="1188132" cy="108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5754612" y="0"/>
              <a:ext cx="1188132" cy="1080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6942744" y="0"/>
              <a:ext cx="1188132" cy="1080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8130876" y="0"/>
              <a:ext cx="1188132" cy="1080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9"/>
          <p:cNvSpPr>
            <a:spLocks noChangeArrowheads="1"/>
          </p:cNvSpPr>
          <p:nvPr/>
        </p:nvSpPr>
        <p:spPr bwMode="auto">
          <a:xfrm>
            <a:off x="416159" y="278281"/>
            <a:ext cx="277805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400" dirty="0">
                <a:solidFill>
                  <a:schemeClr val="tx1">
                    <a:lumMod val="75000"/>
                    <a:lumOff val="25000"/>
                  </a:schemeClr>
                </a:solidFill>
              </a:rPr>
              <a:t>Sorting garbage</a:t>
            </a:r>
          </a:p>
        </p:txBody>
      </p:sp>
      <p:grpSp>
        <p:nvGrpSpPr>
          <p:cNvPr id="18" name="组合 17"/>
          <p:cNvGrpSpPr/>
          <p:nvPr/>
        </p:nvGrpSpPr>
        <p:grpSpPr>
          <a:xfrm>
            <a:off x="415925" y="699770"/>
            <a:ext cx="1240155" cy="76200"/>
            <a:chOff x="0" y="2842590"/>
            <a:chExt cx="7054752" cy="89199"/>
          </a:xfrm>
        </p:grpSpPr>
        <p:sp>
          <p:nvSpPr>
            <p:cNvPr id="19" name="矩形 18"/>
            <p:cNvSpPr/>
            <p:nvPr/>
          </p:nvSpPr>
          <p:spPr>
            <a:xfrm>
              <a:off x="0" y="2842590"/>
              <a:ext cx="1763688" cy="891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763688" y="2842590"/>
              <a:ext cx="1763688" cy="89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527376" y="2842590"/>
              <a:ext cx="1763688" cy="891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291064" y="2842590"/>
              <a:ext cx="1763688" cy="891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a:extLst>
              <a:ext uri="{FF2B5EF4-FFF2-40B4-BE49-F238E27FC236}">
                <a16:creationId xmlns:a16="http://schemas.microsoft.com/office/drawing/2014/main" id="{6F4C30E2-302D-0B43-8189-B481463A2CE7}"/>
              </a:ext>
            </a:extLst>
          </p:cNvPr>
          <p:cNvSpPr txBox="1"/>
          <p:nvPr/>
        </p:nvSpPr>
        <p:spPr>
          <a:xfrm>
            <a:off x="6084168" y="2067694"/>
            <a:ext cx="2996993" cy="830997"/>
          </a:xfrm>
          <a:prstGeom prst="rect">
            <a:avLst/>
          </a:prstGeom>
          <a:noFill/>
        </p:spPr>
        <p:txBody>
          <a:bodyPr wrap="square" rtlCol="0">
            <a:spAutoFit/>
          </a:bodyPr>
          <a:lstStyle/>
          <a:p>
            <a:r>
              <a:rPr lang="en" altLang="zh-CN" sz="2400" dirty="0">
                <a:solidFill>
                  <a:schemeClr val="tx1">
                    <a:lumMod val="75000"/>
                    <a:lumOff val="25000"/>
                  </a:schemeClr>
                </a:solidFill>
              </a:rPr>
              <a:t>Manual waste sorting for recycling</a:t>
            </a:r>
            <a:endParaRPr lang="zh-CN" altLang="en-US" sz="2400" dirty="0">
              <a:solidFill>
                <a:schemeClr val="tx1">
                  <a:lumMod val="75000"/>
                  <a:lumOff val="25000"/>
                </a:schemeClr>
              </a:solidFill>
            </a:endParaRPr>
          </a:p>
        </p:txBody>
      </p:sp>
      <p:pic>
        <p:nvPicPr>
          <p:cNvPr id="2" name="图片 1">
            <a:extLst>
              <a:ext uri="{FF2B5EF4-FFF2-40B4-BE49-F238E27FC236}">
                <a16:creationId xmlns:a16="http://schemas.microsoft.com/office/drawing/2014/main" id="{4E42274C-5E20-844A-93E6-3FF8E310F1C4}"/>
              </a:ext>
            </a:extLst>
          </p:cNvPr>
          <p:cNvPicPr>
            <a:picLocks noChangeAspect="1"/>
          </p:cNvPicPr>
          <p:nvPr/>
        </p:nvPicPr>
        <p:blipFill>
          <a:blip r:embed="rId3"/>
          <a:stretch>
            <a:fillRect/>
          </a:stretch>
        </p:blipFill>
        <p:spPr>
          <a:xfrm>
            <a:off x="621588" y="1051331"/>
            <a:ext cx="5085184" cy="3813888"/>
          </a:xfrm>
          <a:prstGeom prst="rect">
            <a:avLst/>
          </a:prstGeom>
        </p:spPr>
      </p:pic>
    </p:spTree>
    <p:extLst>
      <p:ext uri="{BB962C8B-B14F-4D97-AF65-F5344CB8AC3E}">
        <p14:creationId xmlns:p14="http://schemas.microsoft.com/office/powerpoint/2010/main" val="4017459113"/>
      </p:ext>
    </p:extLst>
  </p:cSld>
  <p:clrMapOvr>
    <a:masterClrMapping/>
  </p:clrMapOvr>
</p:sld>
</file>

<file path=ppt/theme/theme1.xml><?xml version="1.0" encoding="utf-8"?>
<a:theme xmlns:a="http://schemas.openxmlformats.org/drawingml/2006/main" name="Office 主题​​">
  <a:themeElements>
    <a:clrScheme name="自定义 1">
      <a:dk1>
        <a:srgbClr val="333333"/>
      </a:dk1>
      <a:lt1>
        <a:srgbClr val="FFFFFF"/>
      </a:lt1>
      <a:dk2>
        <a:srgbClr val="333333"/>
      </a:dk2>
      <a:lt2>
        <a:srgbClr val="FFFFFF"/>
      </a:lt2>
      <a:accent1>
        <a:srgbClr val="1D69A3"/>
      </a:accent1>
      <a:accent2>
        <a:srgbClr val="84CBC3"/>
      </a:accent2>
      <a:accent3>
        <a:srgbClr val="F8D158"/>
      </a:accent3>
      <a:accent4>
        <a:srgbClr val="F57365"/>
      </a:accent4>
      <a:accent5>
        <a:srgbClr val="7FC9EC"/>
      </a:accent5>
      <a:accent6>
        <a:srgbClr val="8689D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TotalTime>
  <Words>1064</Words>
  <Application>Microsoft Macintosh PowerPoint</Application>
  <PresentationFormat>全屏显示(16:9)</PresentationFormat>
  <Paragraphs>185</Paragraphs>
  <Slides>34</Slides>
  <Notes>2</Notes>
  <HiddenSlides>4</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34</vt:i4>
      </vt:variant>
    </vt:vector>
  </HeadingPairs>
  <TitlesOfParts>
    <vt:vector size="40" baseType="lpstr">
      <vt:lpstr>微软雅黑</vt:lpstr>
      <vt:lpstr>Arial</vt:lpstr>
      <vt:lpstr>Calibri</vt:lpstr>
      <vt:lpstr>Impact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subject>PPTS</dc:subject>
  <dc:creator>PPTS</dc:creator>
  <cp:keywords>PPTS</cp:keywords>
  <dc:description>PPTS</dc:description>
  <cp:lastModifiedBy>魏 文澜</cp:lastModifiedBy>
  <cp:revision>30</cp:revision>
  <dcterms:created xsi:type="dcterms:W3CDTF">2016-04-09T09:29:00Z</dcterms:created>
  <dcterms:modified xsi:type="dcterms:W3CDTF">2019-07-18T12:17:10Z</dcterms:modified>
  <cp:category>PPTS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2052-11.1.0.8765</vt:lpwstr>
  </property>
</Properties>
</file>

<file path=docProps/thumbnail.jpeg>
</file>